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8" r:id="rId4"/>
    <p:sldId id="259" r:id="rId5"/>
    <p:sldId id="286" r:id="rId6"/>
    <p:sldId id="295" r:id="rId7"/>
    <p:sldId id="300" r:id="rId8"/>
    <p:sldId id="301" r:id="rId9"/>
    <p:sldId id="302" r:id="rId10"/>
    <p:sldId id="263" r:id="rId11"/>
    <p:sldId id="264" r:id="rId12"/>
    <p:sldId id="267" r:id="rId13"/>
    <p:sldId id="269" r:id="rId14"/>
    <p:sldId id="280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88" r:id="rId27"/>
    <p:sldId id="289" r:id="rId28"/>
    <p:sldId id="306" r:id="rId29"/>
    <p:sldId id="304" r:id="rId30"/>
    <p:sldId id="312" r:id="rId31"/>
    <p:sldId id="314" r:id="rId32"/>
    <p:sldId id="315" r:id="rId33"/>
    <p:sldId id="316" r:id="rId34"/>
    <p:sldId id="317" r:id="rId35"/>
    <p:sldId id="319" r:id="rId36"/>
    <p:sldId id="318" r:id="rId37"/>
    <p:sldId id="320" r:id="rId38"/>
    <p:sldId id="321" r:id="rId39"/>
    <p:sldId id="322" r:id="rId40"/>
    <p:sldId id="323" r:id="rId41"/>
    <p:sldId id="324" r:id="rId42"/>
    <p:sldId id="311" r:id="rId43"/>
    <p:sldId id="336" r:id="rId44"/>
    <p:sldId id="339" r:id="rId45"/>
    <p:sldId id="340" r:id="rId46"/>
    <p:sldId id="337" r:id="rId47"/>
    <p:sldId id="338" r:id="rId48"/>
    <p:sldId id="341" r:id="rId49"/>
    <p:sldId id="326" r:id="rId50"/>
    <p:sldId id="325" r:id="rId51"/>
    <p:sldId id="327" r:id="rId52"/>
    <p:sldId id="328" r:id="rId53"/>
    <p:sldId id="332" r:id="rId54"/>
    <p:sldId id="331" r:id="rId55"/>
    <p:sldId id="333" r:id="rId56"/>
    <p:sldId id="334" r:id="rId57"/>
    <p:sldId id="335" r:id="rId58"/>
    <p:sldId id="329" r:id="rId59"/>
    <p:sldId id="33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16C9-F456-E943-B509-9362049043DF}" type="datetimeFigureOut">
              <a:rPr lang="en-US" smtClean="0"/>
              <a:t>3.10.14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2E8F-C202-934C-AFEB-3638B737A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031"/>
            <a:ext cx="7772400" cy="175442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660066"/>
                </a:solidFill>
                <a:latin typeface="+mn-lt"/>
              </a:rPr>
              <a:t>Kaj</a:t>
            </a:r>
            <a:r>
              <a:rPr lang="en-US" sz="4800" b="1" dirty="0" smtClean="0">
                <a:solidFill>
                  <a:srgbClr val="660066"/>
                </a:solidFill>
                <a:latin typeface="+mn-lt"/>
              </a:rPr>
              <a:t> se </a:t>
            </a:r>
            <a:r>
              <a:rPr lang="en-US" sz="4800" b="1" dirty="0" err="1" smtClean="0">
                <a:solidFill>
                  <a:srgbClr val="660066"/>
                </a:solidFill>
                <a:latin typeface="+mn-lt"/>
              </a:rPr>
              <a:t>upošteva</a:t>
            </a:r>
            <a:r>
              <a:rPr lang="en-US" sz="4800" b="1" dirty="0" smtClean="0">
                <a:solidFill>
                  <a:srgbClr val="660066"/>
                </a:solidFill>
                <a:latin typeface="+mn-lt"/>
              </a:rPr>
              <a:t> pri </a:t>
            </a:r>
            <a:r>
              <a:rPr lang="en-US" sz="4800" b="1" dirty="0" err="1" smtClean="0">
                <a:solidFill>
                  <a:srgbClr val="660066"/>
                </a:solidFill>
                <a:latin typeface="+mn-lt"/>
              </a:rPr>
              <a:t>sestavljanju</a:t>
            </a:r>
            <a:r>
              <a:rPr lang="en-US" sz="4800" b="1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+mn-lt"/>
              </a:rPr>
              <a:t>jedilnikov</a:t>
            </a:r>
            <a:r>
              <a:rPr lang="en-US" sz="4800" b="1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+mn-lt"/>
              </a:rPr>
              <a:t>na</a:t>
            </a:r>
            <a:r>
              <a:rPr lang="en-US" sz="4800" b="1" dirty="0" smtClean="0">
                <a:solidFill>
                  <a:srgbClr val="660066"/>
                </a:solidFill>
                <a:latin typeface="+mn-lt"/>
              </a:rPr>
              <a:t> OŠ Šmartno</a:t>
            </a:r>
            <a:endParaRPr lang="en-US" sz="4800" b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9" y="4196332"/>
            <a:ext cx="7292367" cy="223516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upoštevajoč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smernic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zdravega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prehranjevanja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  <a:r>
              <a:rPr lang="en-US" dirty="0" err="1" smtClean="0">
                <a:solidFill>
                  <a:srgbClr val="000090"/>
                </a:solidFill>
              </a:rPr>
              <a:t>Smernice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zdravega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prehranjevanja</a:t>
            </a:r>
            <a:r>
              <a:rPr lang="en-US" dirty="0" smtClean="0">
                <a:solidFill>
                  <a:srgbClr val="000090"/>
                </a:solidFill>
              </a:rPr>
              <a:t> v </a:t>
            </a:r>
            <a:r>
              <a:rPr lang="en-US" dirty="0" err="1" smtClean="0">
                <a:solidFill>
                  <a:srgbClr val="000090"/>
                </a:solidFill>
              </a:rPr>
              <a:t>vzgojno-izobraževalnih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ustanovah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Lea Štajer, prof. bio-</a:t>
            </a:r>
            <a:r>
              <a:rPr lang="en-US" sz="2400" dirty="0" err="1" smtClean="0">
                <a:solidFill>
                  <a:srgbClr val="000090"/>
                </a:solidFill>
              </a:rPr>
              <a:t>gos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vodja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šolske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prehrane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8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9" y="3074149"/>
            <a:ext cx="3783851" cy="3783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Voda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Voda</a:t>
            </a:r>
            <a:r>
              <a:rPr lang="en-US" sz="2000" b="1" dirty="0" smtClean="0">
                <a:solidFill>
                  <a:srgbClr val="000090"/>
                </a:solidFill>
              </a:rPr>
              <a:t> je </a:t>
            </a:r>
            <a:r>
              <a:rPr lang="en-US" sz="2000" b="1" dirty="0" err="1" smtClean="0">
                <a:solidFill>
                  <a:srgbClr val="000090"/>
                </a:solidFill>
              </a:rPr>
              <a:t>pomembna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ker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p</a:t>
            </a:r>
            <a:r>
              <a:rPr lang="en-US" sz="2000" b="1" dirty="0" err="1" smtClean="0">
                <a:solidFill>
                  <a:srgbClr val="000090"/>
                </a:solidFill>
              </a:rPr>
              <a:t>redstavlja</a:t>
            </a:r>
            <a:r>
              <a:rPr lang="en-US" sz="2000" b="1" dirty="0" smtClean="0">
                <a:solidFill>
                  <a:srgbClr val="000090"/>
                </a:solidFill>
              </a:rPr>
              <a:t> 2/3 </a:t>
            </a:r>
            <a:r>
              <a:rPr lang="en-US" sz="2000" b="1" dirty="0" err="1" smtClean="0">
                <a:solidFill>
                  <a:srgbClr val="000090"/>
                </a:solidFill>
              </a:rPr>
              <a:t>telesne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mase</a:t>
            </a:r>
            <a:r>
              <a:rPr lang="en-US" sz="2000" b="1" dirty="0" smtClean="0">
                <a:solidFill>
                  <a:srgbClr val="000090"/>
                </a:solidFill>
              </a:rPr>
              <a:t>  - </a:t>
            </a:r>
            <a:r>
              <a:rPr lang="en-US" sz="2000" b="1" dirty="0" err="1" smtClean="0">
                <a:solidFill>
                  <a:srgbClr val="000090"/>
                </a:solidFill>
              </a:rPr>
              <a:t>odrasli</a:t>
            </a:r>
            <a:r>
              <a:rPr lang="en-US" sz="2000" b="1" dirty="0" smtClean="0">
                <a:solidFill>
                  <a:srgbClr val="000090"/>
                </a:solidFill>
              </a:rPr>
              <a:t>, 3/4 </a:t>
            </a:r>
            <a:r>
              <a:rPr lang="en-US" sz="2000" b="1" dirty="0" err="1" smtClean="0">
                <a:solidFill>
                  <a:srgbClr val="000090"/>
                </a:solidFill>
              </a:rPr>
              <a:t>telesne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teže</a:t>
            </a:r>
            <a:r>
              <a:rPr lang="en-US" sz="2000" b="1" dirty="0" smtClean="0">
                <a:solidFill>
                  <a:srgbClr val="000090"/>
                </a:solidFill>
              </a:rPr>
              <a:t> – </a:t>
            </a:r>
            <a:r>
              <a:rPr lang="en-US" sz="2000" b="1" dirty="0" err="1" smtClean="0">
                <a:solidFill>
                  <a:srgbClr val="000090"/>
                </a:solidFill>
              </a:rPr>
              <a:t>mlajši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otroci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sodeluje</a:t>
            </a:r>
            <a:r>
              <a:rPr lang="en-US" sz="2000" b="1" dirty="0" smtClean="0">
                <a:solidFill>
                  <a:srgbClr val="000090"/>
                </a:solidFill>
              </a:rPr>
              <a:t> pri </a:t>
            </a:r>
            <a:r>
              <a:rPr lang="en-US" sz="2000" b="1" dirty="0" err="1" smtClean="0">
                <a:solidFill>
                  <a:srgbClr val="000090"/>
                </a:solidFill>
              </a:rPr>
              <a:t>presnovi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– </a:t>
            </a:r>
            <a:r>
              <a:rPr lang="en-US" sz="2000" b="1" dirty="0" err="1" smtClean="0">
                <a:solidFill>
                  <a:srgbClr val="000090"/>
                </a:solidFill>
              </a:rPr>
              <a:t>dehidracija</a:t>
            </a:r>
            <a:r>
              <a:rPr lang="en-US" sz="2000" b="1" dirty="0" smtClean="0">
                <a:solidFill>
                  <a:srgbClr val="000090"/>
                </a:solidFill>
              </a:rPr>
              <a:t> (1-2%) </a:t>
            </a:r>
            <a:r>
              <a:rPr lang="en-US" sz="2000" b="1" dirty="0" err="1" smtClean="0">
                <a:solidFill>
                  <a:srgbClr val="000090"/>
                </a:solidFill>
              </a:rPr>
              <a:t>vpliva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telesne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duševne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zmožnosti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otroka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Vodo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dobimo</a:t>
            </a:r>
            <a:r>
              <a:rPr lang="en-US" sz="2000" b="1" dirty="0" smtClean="0">
                <a:solidFill>
                  <a:srgbClr val="000090"/>
                </a:solidFill>
              </a:rPr>
              <a:t> s: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h</a:t>
            </a:r>
            <a:r>
              <a:rPr lang="en-US" sz="2000" b="1" dirty="0" err="1" smtClean="0">
                <a:solidFill>
                  <a:srgbClr val="000090"/>
                </a:solidFill>
              </a:rPr>
              <a:t>rano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pijačo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presnovo</a:t>
            </a:r>
            <a:endParaRPr lang="en-US" sz="2000" b="1" dirty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Vodo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izgubimo</a:t>
            </a:r>
            <a:r>
              <a:rPr lang="en-US" sz="2000" b="1" dirty="0" smtClean="0">
                <a:solidFill>
                  <a:srgbClr val="000090"/>
                </a:solidFill>
              </a:rPr>
              <a:t> z: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d</a:t>
            </a:r>
            <a:r>
              <a:rPr lang="en-US" sz="2000" b="1" dirty="0" err="1" smtClean="0">
                <a:solidFill>
                  <a:srgbClr val="000090"/>
                </a:solidFill>
              </a:rPr>
              <a:t>ihanjem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znojenjem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uriniranjem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blatom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Voda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Potreba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vodi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je </a:t>
            </a:r>
            <a:r>
              <a:rPr lang="en-US" sz="2000" b="1" dirty="0" err="1" smtClean="0">
                <a:solidFill>
                  <a:srgbClr val="000090"/>
                </a:solidFill>
              </a:rPr>
              <a:t>odvisna</a:t>
            </a:r>
            <a:r>
              <a:rPr lang="en-US" sz="2000" b="1" dirty="0" smtClean="0">
                <a:solidFill>
                  <a:srgbClr val="000090"/>
                </a:solidFill>
              </a:rPr>
              <a:t> od: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energije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(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vode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d</a:t>
            </a:r>
            <a:r>
              <a:rPr lang="en-US" sz="2000" b="1" dirty="0" err="1" smtClean="0">
                <a:solidFill>
                  <a:srgbClr val="000090"/>
                </a:solidFill>
              </a:rPr>
              <a:t>ehidracije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zaradi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okoljskih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vplivov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(</a:t>
            </a:r>
            <a:r>
              <a:rPr lang="en-US" sz="2000" b="1" dirty="0" err="1" smtClean="0">
                <a:solidFill>
                  <a:srgbClr val="000090"/>
                </a:solidFill>
              </a:rPr>
              <a:t>bolj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kot</a:t>
            </a:r>
            <a:r>
              <a:rPr lang="en-US" sz="2000" b="1" dirty="0" smtClean="0">
                <a:solidFill>
                  <a:srgbClr val="000090"/>
                </a:solidFill>
              </a:rPr>
              <a:t> je </a:t>
            </a:r>
            <a:r>
              <a:rPr lang="en-US" sz="2000" b="1" dirty="0" err="1" smtClean="0">
                <a:solidFill>
                  <a:srgbClr val="000090"/>
                </a:solidFill>
              </a:rPr>
              <a:t>vroče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vode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t</a:t>
            </a:r>
            <a:r>
              <a:rPr lang="en-US" sz="2000" b="1" dirty="0" err="1" smtClean="0">
                <a:solidFill>
                  <a:srgbClr val="000090"/>
                </a:solidFill>
              </a:rPr>
              <a:t>elesne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aktivnosti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bolj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smo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aktivn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v</a:t>
            </a:r>
            <a:r>
              <a:rPr lang="en-US" sz="2000" b="1" dirty="0" err="1" smtClean="0">
                <a:solidFill>
                  <a:srgbClr val="000090"/>
                </a:solidFill>
              </a:rPr>
              <a:t>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vode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 smtClean="0">
                <a:solidFill>
                  <a:srgbClr val="000090"/>
                </a:solidFill>
              </a:rPr>
              <a:t>).</a:t>
            </a:r>
          </a:p>
          <a:p>
            <a:endParaRPr lang="en-US" sz="20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Količina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vode</a:t>
            </a:r>
            <a:r>
              <a:rPr lang="en-US" sz="2000" b="1" dirty="0" smtClean="0">
                <a:solidFill>
                  <a:srgbClr val="000090"/>
                </a:solidFill>
              </a:rPr>
              <a:t> , </a:t>
            </a:r>
            <a:r>
              <a:rPr lang="en-US" sz="2000" b="1" dirty="0" err="1" smtClean="0">
                <a:solidFill>
                  <a:srgbClr val="000090"/>
                </a:solidFill>
              </a:rPr>
              <a:t>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potrebujemo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1 l </a:t>
            </a:r>
            <a:r>
              <a:rPr lang="en-US" sz="2000" b="1" dirty="0" err="1" smtClean="0">
                <a:solidFill>
                  <a:srgbClr val="000090"/>
                </a:solidFill>
              </a:rPr>
              <a:t>vode</a:t>
            </a:r>
            <a:r>
              <a:rPr lang="en-US" sz="2000" b="1" dirty="0" smtClean="0">
                <a:solidFill>
                  <a:srgbClr val="000090"/>
                </a:solidFill>
              </a:rPr>
              <a:t> / 4180 </a:t>
            </a:r>
            <a:r>
              <a:rPr lang="en-US" sz="2000" b="1" dirty="0">
                <a:solidFill>
                  <a:srgbClr val="000090"/>
                </a:solidFill>
              </a:rPr>
              <a:t>k</a:t>
            </a:r>
            <a:r>
              <a:rPr lang="en-US" sz="2000" b="1" dirty="0" smtClean="0">
                <a:solidFill>
                  <a:srgbClr val="000090"/>
                </a:solidFill>
              </a:rPr>
              <a:t>J (1000 kcal) </a:t>
            </a:r>
            <a:r>
              <a:rPr lang="en-US" sz="2000" b="1" dirty="0" err="1" smtClean="0">
                <a:solidFill>
                  <a:srgbClr val="000090"/>
                </a:solidFill>
              </a:rPr>
              <a:t>prehranjskega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vnosa</a:t>
            </a:r>
            <a:r>
              <a:rPr lang="en-US" sz="2000" b="1" dirty="0" smtClean="0">
                <a:solidFill>
                  <a:srgbClr val="000090"/>
                </a:solidFill>
              </a:rPr>
              <a:t> pri </a:t>
            </a:r>
            <a:r>
              <a:rPr lang="en-US" sz="2000" b="1" dirty="0" err="1" smtClean="0">
                <a:solidFill>
                  <a:srgbClr val="000090"/>
                </a:solidFill>
              </a:rPr>
              <a:t>zmerni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telesni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aktivnosti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t</a:t>
            </a:r>
            <a:r>
              <a:rPr lang="en-US" sz="2000" b="1" dirty="0" err="1" smtClean="0">
                <a:solidFill>
                  <a:srgbClr val="000090"/>
                </a:solidFill>
              </a:rPr>
              <a:t>orej</a:t>
            </a:r>
            <a:r>
              <a:rPr lang="en-US" sz="2000" b="1" dirty="0" smtClean="0">
                <a:solidFill>
                  <a:srgbClr val="000090"/>
                </a:solidFill>
              </a:rPr>
              <a:t> je </a:t>
            </a:r>
            <a:r>
              <a:rPr lang="en-US" sz="2000" b="1" dirty="0" err="1" smtClean="0">
                <a:solidFill>
                  <a:srgbClr val="000090"/>
                </a:solidFill>
              </a:rPr>
              <a:t>za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ki</a:t>
            </a:r>
            <a:r>
              <a:rPr lang="en-US" sz="2000" b="1" dirty="0" smtClean="0">
                <a:solidFill>
                  <a:srgbClr val="000090"/>
                </a:solidFill>
              </a:rPr>
              <a:t> so </a:t>
            </a:r>
            <a:r>
              <a:rPr lang="en-US" sz="2000" b="1" dirty="0" err="1" smtClean="0">
                <a:solidFill>
                  <a:srgbClr val="000090"/>
                </a:solidFill>
              </a:rPr>
              <a:t>zmerno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aktivni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priporočena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količina</a:t>
            </a:r>
            <a:r>
              <a:rPr lang="en-US" sz="2000" b="1" dirty="0" smtClean="0">
                <a:solidFill>
                  <a:srgbClr val="000090"/>
                </a:solidFill>
              </a:rPr>
              <a:t> 1 -2 l / </a:t>
            </a:r>
            <a:r>
              <a:rPr lang="en-US" sz="2000" b="1" dirty="0" err="1" smtClean="0">
                <a:solidFill>
                  <a:srgbClr val="000090"/>
                </a:solidFill>
              </a:rPr>
              <a:t>dan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Načrtovanje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jedilnikov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Pri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načrtovanju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se </a:t>
            </a:r>
            <a:r>
              <a:rPr lang="en-US" sz="2000" b="1" dirty="0" err="1" smtClean="0">
                <a:solidFill>
                  <a:srgbClr val="000090"/>
                </a:solidFill>
              </a:rPr>
              <a:t>upoštevajo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p</a:t>
            </a:r>
            <a:r>
              <a:rPr lang="en-US" sz="2000" b="1" dirty="0" err="1" smtClean="0">
                <a:solidFill>
                  <a:srgbClr val="000090"/>
                </a:solidFill>
              </a:rPr>
              <a:t>riporočeni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dnevni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energijski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hranilni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vnosi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otroke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mladostnike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starosti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želje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ki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usklajujejo</a:t>
            </a:r>
            <a:r>
              <a:rPr lang="en-US" sz="2000" b="1" dirty="0" smtClean="0">
                <a:solidFill>
                  <a:srgbClr val="000090"/>
                </a:solidFill>
              </a:rPr>
              <a:t> s </a:t>
            </a:r>
            <a:r>
              <a:rPr lang="en-US" sz="2000" b="1" dirty="0" err="1" smtClean="0">
                <a:solidFill>
                  <a:srgbClr val="000090"/>
                </a:solidFill>
              </a:rPr>
              <a:t>smernicami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zdravega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prehranjevanja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z</a:t>
            </a:r>
            <a:r>
              <a:rPr lang="en-US" sz="2000" b="1" dirty="0" err="1" smtClean="0">
                <a:solidFill>
                  <a:srgbClr val="000090"/>
                </a:solidFill>
              </a:rPr>
              <a:t>možnosti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kuhinje</a:t>
            </a:r>
            <a:r>
              <a:rPr lang="en-US" sz="2000" b="1" dirty="0" smtClean="0">
                <a:solidFill>
                  <a:srgbClr val="000090"/>
                </a:solidFill>
              </a:rPr>
              <a:t>: </a:t>
            </a:r>
            <a:r>
              <a:rPr lang="en-US" sz="2000" b="1" dirty="0" err="1" smtClean="0">
                <a:solidFill>
                  <a:srgbClr val="000090"/>
                </a:solidFill>
              </a:rPr>
              <a:t>kuhinjska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oprema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št</a:t>
            </a:r>
            <a:r>
              <a:rPr lang="en-US" sz="2000" b="1" dirty="0" smtClean="0">
                <a:solidFill>
                  <a:srgbClr val="000090"/>
                </a:solidFill>
              </a:rPr>
              <a:t>. </a:t>
            </a:r>
            <a:r>
              <a:rPr lang="en-US" sz="2000" b="1" dirty="0" err="1" smtClean="0">
                <a:solidFill>
                  <a:srgbClr val="000090"/>
                </a:solidFill>
              </a:rPr>
              <a:t>kotlov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pripravo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hrane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konvektomatov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pečic</a:t>
            </a:r>
            <a:r>
              <a:rPr lang="en-US" sz="2000" b="1" dirty="0" smtClean="0">
                <a:solidFill>
                  <a:srgbClr val="000090"/>
                </a:solidFill>
              </a:rPr>
              <a:t>), </a:t>
            </a:r>
            <a:r>
              <a:rPr lang="en-US" sz="2000" b="1" dirty="0" err="1" smtClean="0">
                <a:solidFill>
                  <a:srgbClr val="000090"/>
                </a:solidFill>
              </a:rPr>
              <a:t>velikost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kuhinje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pripravljalnega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dela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pomivalnice</a:t>
            </a:r>
            <a:r>
              <a:rPr lang="en-US" sz="2000" b="1" dirty="0" smtClean="0">
                <a:solidFill>
                  <a:srgbClr val="000090"/>
                </a:solidFill>
              </a:rPr>
              <a:t>), </a:t>
            </a:r>
            <a:r>
              <a:rPr lang="en-US" sz="2000" b="1" dirty="0" err="1" smtClean="0">
                <a:solidFill>
                  <a:srgbClr val="000090"/>
                </a:solidFill>
              </a:rPr>
              <a:t>skladišča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jedilnice</a:t>
            </a:r>
            <a:r>
              <a:rPr lang="en-US" sz="2000" b="1" dirty="0" smtClean="0">
                <a:solidFill>
                  <a:srgbClr val="00009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čas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dobavljanja</a:t>
            </a:r>
            <a:r>
              <a:rPr lang="en-US" sz="2000" b="1" dirty="0" smtClean="0">
                <a:solidFill>
                  <a:srgbClr val="000090"/>
                </a:solidFill>
              </a:rPr>
              <a:t> robe </a:t>
            </a:r>
            <a:r>
              <a:rPr lang="en-US" sz="2000" b="1" dirty="0" err="1" smtClean="0">
                <a:solidFill>
                  <a:srgbClr val="000090"/>
                </a:solidFill>
              </a:rPr>
              <a:t>dobaviteljev</a:t>
            </a:r>
            <a:r>
              <a:rPr lang="en-US" sz="2000" b="1" dirty="0" smtClean="0">
                <a:solidFill>
                  <a:srgbClr val="000090"/>
                </a:solidFill>
              </a:rPr>
              <a:t>.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Pri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načrtovnju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upošteva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p</a:t>
            </a:r>
            <a:r>
              <a:rPr lang="en-US" sz="2000" b="1" dirty="0" err="1" smtClean="0">
                <a:solidFill>
                  <a:srgbClr val="000090"/>
                </a:solidFill>
              </a:rPr>
              <a:t>estro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sestavo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jedi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načini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priprave</a:t>
            </a:r>
            <a:r>
              <a:rPr lang="en-US" sz="2000" b="1" dirty="0" smtClean="0">
                <a:solidFill>
                  <a:srgbClr val="000090"/>
                </a:solidFill>
              </a:rPr>
              <a:t> se ne </a:t>
            </a:r>
            <a:r>
              <a:rPr lang="en-US" sz="2000" b="1" dirty="0" err="1" smtClean="0">
                <a:solidFill>
                  <a:srgbClr val="000090"/>
                </a:solidFill>
              </a:rPr>
              <a:t>ponavljajo</a:t>
            </a:r>
            <a:r>
              <a:rPr lang="en-US" sz="2000" b="1" dirty="0" smtClean="0">
                <a:solidFill>
                  <a:srgbClr val="000090"/>
                </a:solidFill>
              </a:rPr>
              <a:t> oz. </a:t>
            </a:r>
            <a:r>
              <a:rPr lang="en-US" sz="2000" b="1" dirty="0" err="1" smtClean="0">
                <a:solidFill>
                  <a:srgbClr val="000090"/>
                </a:solidFill>
              </a:rPr>
              <a:t>če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ponovijo</a:t>
            </a:r>
            <a:r>
              <a:rPr lang="en-US" sz="2000" b="1" dirty="0" smtClean="0">
                <a:solidFill>
                  <a:srgbClr val="000090"/>
                </a:solidFill>
              </a:rPr>
              <a:t>, se </a:t>
            </a:r>
            <a:r>
              <a:rPr lang="en-US" sz="2000" b="1" dirty="0" err="1" smtClean="0">
                <a:solidFill>
                  <a:srgbClr val="000090"/>
                </a:solidFill>
              </a:rPr>
              <a:t>ponovijo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največ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dvakrat</a:t>
            </a:r>
            <a:r>
              <a:rPr lang="en-US" sz="2000" b="1" dirty="0" smtClean="0">
                <a:solidFill>
                  <a:srgbClr val="000090"/>
                </a:solidFill>
              </a:rPr>
              <a:t> v </a:t>
            </a:r>
            <a:r>
              <a:rPr lang="en-US" sz="2000" b="1" dirty="0" err="1" smtClean="0">
                <a:solidFill>
                  <a:srgbClr val="000090"/>
                </a:solidFill>
              </a:rPr>
              <a:t>mesecu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p</a:t>
            </a:r>
            <a:r>
              <a:rPr lang="en-US" sz="2000" b="1" dirty="0" err="1" smtClean="0">
                <a:solidFill>
                  <a:srgbClr val="000090"/>
                </a:solidFill>
              </a:rPr>
              <a:t>riporočila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glede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pogostosti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uživanja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priporočenih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sveže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sadje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zelenjava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polnozrnata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živila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mleko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mlečni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pusto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meso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stročnice</a:t>
            </a:r>
            <a:r>
              <a:rPr lang="en-US" sz="2000" b="1" dirty="0" smtClean="0">
                <a:solidFill>
                  <a:srgbClr val="000090"/>
                </a:solidFill>
              </a:rPr>
              <a:t> …),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6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Pri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načrtovnju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upošteva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h</a:t>
            </a:r>
            <a:r>
              <a:rPr lang="en-US" sz="2000" b="1" dirty="0" err="1" smtClean="0">
                <a:solidFill>
                  <a:srgbClr val="000090"/>
                </a:solidFill>
              </a:rPr>
              <a:t>ranilno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bogato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hrano</a:t>
            </a:r>
            <a:r>
              <a:rPr lang="en-US" sz="2000" b="1" dirty="0" smtClean="0">
                <a:solidFill>
                  <a:srgbClr val="000090"/>
                </a:solidFill>
              </a:rPr>
              <a:t> z </a:t>
            </a:r>
            <a:r>
              <a:rPr lang="en-US" sz="2000" b="1" dirty="0" err="1" smtClean="0">
                <a:solidFill>
                  <a:srgbClr val="000090"/>
                </a:solidFill>
              </a:rPr>
              <a:t>dovolj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svežega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zelenjave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sadje</a:t>
            </a:r>
            <a:r>
              <a:rPr lang="en-US" sz="2000" b="1" dirty="0" smtClean="0">
                <a:solidFill>
                  <a:srgbClr val="000090"/>
                </a:solidFill>
              </a:rPr>
              <a:t> je pri </a:t>
            </a:r>
            <a:r>
              <a:rPr lang="en-US" sz="2000" b="1" dirty="0" err="1" smtClean="0">
                <a:solidFill>
                  <a:srgbClr val="000090"/>
                </a:solidFill>
              </a:rPr>
              <a:t>vsakem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obroku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zelenjava</a:t>
            </a:r>
            <a:r>
              <a:rPr lang="en-US" sz="2000" b="1" dirty="0" smtClean="0">
                <a:solidFill>
                  <a:srgbClr val="000090"/>
                </a:solidFill>
              </a:rPr>
              <a:t> je pri </a:t>
            </a:r>
            <a:r>
              <a:rPr lang="en-US" sz="2000" b="1" dirty="0" err="1" smtClean="0">
                <a:solidFill>
                  <a:srgbClr val="000090"/>
                </a:solidFill>
              </a:rPr>
              <a:t>vsakem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obroku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kosila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občasno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 pri </a:t>
            </a:r>
            <a:r>
              <a:rPr lang="en-US" sz="2000" b="1" dirty="0" err="1" smtClean="0">
                <a:solidFill>
                  <a:srgbClr val="000090"/>
                </a:solidFill>
              </a:rPr>
              <a:t>malici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endParaRPr lang="en-US" sz="2000" b="1" dirty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p</a:t>
            </a:r>
            <a:r>
              <a:rPr lang="en-US" sz="2000" b="1" dirty="0" err="1" smtClean="0">
                <a:solidFill>
                  <a:srgbClr val="000090"/>
                </a:solidFill>
              </a:rPr>
              <a:t>rilagajanje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ponudbe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sezonskih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lokalno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pridelanih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sezonskega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zelenjave</a:t>
            </a:r>
            <a:r>
              <a:rPr lang="en-US" sz="2000" b="1" dirty="0" smtClean="0">
                <a:solidFill>
                  <a:srgbClr val="000090"/>
                </a:solidFill>
              </a:rPr>
              <a:t> je </a:t>
            </a:r>
            <a:r>
              <a:rPr lang="en-US" sz="2000" b="1" dirty="0" err="1" smtClean="0">
                <a:solidFill>
                  <a:srgbClr val="000090"/>
                </a:solidFill>
              </a:rPr>
              <a:t>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nesezonskega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veliko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novem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 mesa </a:t>
            </a:r>
            <a:r>
              <a:rPr lang="en-US" sz="2000" b="1" dirty="0" err="1" smtClean="0">
                <a:solidFill>
                  <a:srgbClr val="000090"/>
                </a:solidFill>
              </a:rPr>
              <a:t>pridelanega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ekološki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ali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vsaj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inegrirani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način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6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5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Pri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načrtovnju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upošteva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zadostno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količino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tekočin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ali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napitkov</a:t>
            </a:r>
            <a:r>
              <a:rPr lang="en-US" sz="2000" b="1" dirty="0">
                <a:solidFill>
                  <a:srgbClr val="000090"/>
                </a:solidFill>
              </a:rPr>
              <a:t> (</a:t>
            </a:r>
            <a:r>
              <a:rPr lang="en-US" sz="2000" b="1" dirty="0" err="1">
                <a:solidFill>
                  <a:srgbClr val="000090"/>
                </a:solidFill>
              </a:rPr>
              <a:t>učenci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imajo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na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voljo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različne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mlečne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napitke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manj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sladkane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čaje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sokove</a:t>
            </a:r>
            <a:r>
              <a:rPr lang="en-US" sz="2000" b="1" dirty="0">
                <a:solidFill>
                  <a:srgbClr val="000090"/>
                </a:solidFill>
              </a:rPr>
              <a:t> s 100% </a:t>
            </a:r>
            <a:r>
              <a:rPr lang="en-US" sz="2000" b="1" dirty="0" err="1">
                <a:solidFill>
                  <a:srgbClr val="000090"/>
                </a:solidFill>
              </a:rPr>
              <a:t>sadnim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deležem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nektarje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vodo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ki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jih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dobijo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ob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vsakem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obroku</a:t>
            </a:r>
            <a:r>
              <a:rPr lang="en-US" sz="2000" b="1" dirty="0">
                <a:solidFill>
                  <a:srgbClr val="000090"/>
                </a:solidFill>
              </a:rPr>
              <a:t> in </a:t>
            </a:r>
            <a:r>
              <a:rPr lang="en-US" sz="2000" b="1" dirty="0" err="1">
                <a:solidFill>
                  <a:srgbClr val="000090"/>
                </a:solidFill>
              </a:rPr>
              <a:t>na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željo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otrok</a:t>
            </a:r>
            <a:r>
              <a:rPr lang="en-US" sz="2000" b="1" dirty="0">
                <a:solidFill>
                  <a:srgbClr val="000090"/>
                </a:solidFill>
              </a:rPr>
              <a:t> v </a:t>
            </a:r>
            <a:r>
              <a:rPr lang="en-US" sz="2000" b="1" dirty="0" err="1">
                <a:solidFill>
                  <a:srgbClr val="000090"/>
                </a:solidFill>
              </a:rPr>
              <a:t>kuhinji</a:t>
            </a:r>
            <a:r>
              <a:rPr lang="en-US" sz="2000" b="1" dirty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priporočila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glede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odsvetovanih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hranilno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revnih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</a:t>
            </a:r>
            <a:r>
              <a:rPr lang="en-US" sz="2000" b="1" dirty="0" smtClean="0">
                <a:solidFill>
                  <a:srgbClr val="000090"/>
                </a:solidFill>
              </a:rPr>
              <a:t> (ne </a:t>
            </a:r>
            <a:r>
              <a:rPr lang="en-US" sz="2000" b="1" dirty="0" err="1" smtClean="0">
                <a:solidFill>
                  <a:srgbClr val="000090"/>
                </a:solidFill>
              </a:rPr>
              <a:t>ponujejo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sladke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pijače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cvrte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instan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juhe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redko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sladice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slaščičarke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mesne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izdelke</a:t>
            </a:r>
            <a:r>
              <a:rPr lang="en-US" sz="2000" b="1" dirty="0" smtClean="0">
                <a:solidFill>
                  <a:srgbClr val="000090"/>
                </a:solidFill>
              </a:rPr>
              <a:t>…),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5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Pri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načrtovnju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upošteva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kakovost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ponudbe</a:t>
            </a:r>
            <a:r>
              <a:rPr lang="en-US" sz="2000" b="1" dirty="0" smtClean="0">
                <a:solidFill>
                  <a:srgbClr val="000090"/>
                </a:solidFill>
              </a:rPr>
              <a:t> (v </a:t>
            </a:r>
            <a:r>
              <a:rPr lang="en-US" sz="2000" b="1" dirty="0" err="1" smtClean="0">
                <a:solidFill>
                  <a:srgbClr val="000090"/>
                </a:solidFill>
              </a:rPr>
              <a:t>kuhinji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trudijo</a:t>
            </a:r>
            <a:r>
              <a:rPr lang="en-US" sz="2000" b="1" dirty="0" smtClean="0">
                <a:solidFill>
                  <a:srgbClr val="000090"/>
                </a:solidFill>
              </a:rPr>
              <a:t>, da so </a:t>
            </a:r>
            <a:r>
              <a:rPr lang="en-US" sz="2000" b="1" dirty="0" err="1" smtClean="0">
                <a:solidFill>
                  <a:srgbClr val="000090"/>
                </a:solidFill>
              </a:rPr>
              <a:t>jedi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okusno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pripravljene</a:t>
            </a:r>
            <a:r>
              <a:rPr lang="en-US" sz="2000" b="1" dirty="0" smtClean="0">
                <a:solidFill>
                  <a:srgbClr val="000090"/>
                </a:solidFill>
              </a:rPr>
              <a:t> z </a:t>
            </a:r>
            <a:r>
              <a:rPr lang="en-US" sz="2000" b="1" dirty="0" err="1" smtClean="0">
                <a:solidFill>
                  <a:srgbClr val="000090"/>
                </a:solidFill>
              </a:rPr>
              <a:t>mešanico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začimbnic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brez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ojačevlacev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okusa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u</a:t>
            </a:r>
            <a:r>
              <a:rPr lang="en-US" sz="2000" b="1" dirty="0" err="1" smtClean="0">
                <a:solidFill>
                  <a:srgbClr val="000090"/>
                </a:solidFill>
              </a:rPr>
              <a:t>strezno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organizacijo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prehrane</a:t>
            </a:r>
            <a:r>
              <a:rPr lang="en-US" sz="2000" b="1" dirty="0" smtClean="0">
                <a:solidFill>
                  <a:srgbClr val="000090"/>
                </a:solidFill>
              </a:rPr>
              <a:t> z </a:t>
            </a:r>
            <a:r>
              <a:rPr lang="en-US" sz="2000" b="1" dirty="0" err="1" smtClean="0">
                <a:solidFill>
                  <a:srgbClr val="000090"/>
                </a:solidFill>
              </a:rPr>
              <a:t>vsemi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obroki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glede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čas</a:t>
            </a:r>
            <a:r>
              <a:rPr lang="en-US" sz="2000" b="1" dirty="0" smtClean="0">
                <a:solidFill>
                  <a:srgbClr val="000090"/>
                </a:solidFill>
              </a:rPr>
              <a:t> oz. </a:t>
            </a:r>
            <a:r>
              <a:rPr lang="en-US" sz="2000" b="1" dirty="0" err="1" smtClean="0">
                <a:solidFill>
                  <a:srgbClr val="000090"/>
                </a:solidFill>
              </a:rPr>
              <a:t>trajanje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pouka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ali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varstva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izbira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060421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Hranila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Ogljikovi</a:t>
                      </a:r>
                      <a:r>
                        <a:rPr lang="en-US" sz="2000" b="1" u="sng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hidrati</a:t>
                      </a:r>
                      <a:endParaRPr lang="en-US" sz="2000" b="1" u="sng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Več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estavljenih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ogljokohidratov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enostavnih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škrobna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ne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sladkorji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Poudarek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polnovrednih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škrobnih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žitih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vsebujejo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vlaknine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: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črni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nesladkani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kosmiči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kaše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rjavi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riž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neoluščen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riž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testenine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večkrat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v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tednu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vseh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obrokih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Beljakovine</a:t>
                      </a:r>
                      <a:endParaRPr lang="en-US" sz="2000" b="1" u="sng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Različne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vrste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mesa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perutnina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govedina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svinina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 in rib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postrv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losos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oslič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 –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poudarek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pustem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mesu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;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polposneto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1,6%m.m.,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kakav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bela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kava)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jogurti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skute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sir,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sirni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mlačni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namazi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…);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stročnice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fižol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grah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čičerika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…);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oreščki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lešniki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orehi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…).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večkrat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v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tednu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vseh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obrokih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izbira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3953"/>
              </p:ext>
            </p:extLst>
          </p:nvPr>
        </p:nvGraphicFramePr>
        <p:xfrm>
          <a:off x="457200" y="1417638"/>
          <a:ext cx="8229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Hranila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endParaRPr lang="en-US" sz="2000" b="1" u="sng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Večkrat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nenasič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, omega-3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mašč.kis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0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Enkrat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nenasičene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Nasičene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Trans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Bolj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priporočljive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nenasičene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rastlinske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nasičene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živalske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).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Uporablja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vseh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obrokih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kosil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Rastlinska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olja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koruzno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sojino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sončnično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bučno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orehovo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jedrca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sezamova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semena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Rastlinska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olja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sončnično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repično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lešniki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mandeljni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olive.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mesu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mastno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svinjina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paštete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hrenovke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obarjene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salame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mlečna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polnomastno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maslo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sir,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smetana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ocvrta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majoneza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peciva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cvrtje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margarina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peciva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narejena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ind.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pripravljene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juhe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jušni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konc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omake</a:t>
                      </a: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2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izbira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019529"/>
              </p:ext>
            </p:extLst>
          </p:nvPr>
        </p:nvGraphicFramePr>
        <p:xfrm>
          <a:off x="457200" y="1969406"/>
          <a:ext cx="8229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Hranila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Napitki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 100%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sadnim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deležem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rečen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nesladkan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manj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sladkan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čaj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vseh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u="none" baseline="0" dirty="0" err="1" smtClean="0">
                          <a:solidFill>
                            <a:srgbClr val="FF0000"/>
                          </a:solidFill>
                        </a:rPr>
                        <a:t>obrokih</a:t>
                      </a:r>
                      <a:r>
                        <a:rPr lang="en-US" sz="2000" b="1" i="1" u="none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Kuhinjksa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sol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Dovoljena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zmerna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uporaba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soli med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kuhanjem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dovoljeno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dosoljevanje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pri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mizi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;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gotove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polgotove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jedi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manjšo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vsebnostjo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soli.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Upošteva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vseh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obrokih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Smernice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zdravo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prehranjevanje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otrok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vzgojno-izobraževalnih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ustanovah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morajo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biti</a:t>
            </a:r>
            <a:r>
              <a:rPr lang="en-US" sz="2000" b="1" dirty="0" smtClean="0">
                <a:solidFill>
                  <a:srgbClr val="000090"/>
                </a:solidFill>
              </a:rPr>
              <a:t>):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u</a:t>
            </a:r>
            <a:r>
              <a:rPr lang="en-US" sz="2000" b="1" dirty="0" err="1" smtClean="0">
                <a:solidFill>
                  <a:srgbClr val="000090"/>
                </a:solidFill>
              </a:rPr>
              <a:t>skaljeni</a:t>
            </a:r>
            <a:r>
              <a:rPr lang="en-US" sz="2000" b="1" dirty="0" smtClean="0">
                <a:solidFill>
                  <a:srgbClr val="000090"/>
                </a:solidFill>
              </a:rPr>
              <a:t> s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priporočenimi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energijskimi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hranilnimi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vnosi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vsake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starostne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skupine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n</a:t>
            </a:r>
            <a:r>
              <a:rPr lang="en-US" sz="2000" b="1" dirty="0" err="1" smtClean="0">
                <a:solidFill>
                  <a:srgbClr val="000090"/>
                </a:solidFill>
              </a:rPr>
              <a:t>ačrtovani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tako</a:t>
            </a:r>
            <a:r>
              <a:rPr lang="en-US" sz="2000" b="1" dirty="0" smtClean="0">
                <a:solidFill>
                  <a:srgbClr val="000090"/>
                </a:solidFill>
              </a:rPr>
              <a:t>, da </a:t>
            </a:r>
            <a:r>
              <a:rPr lang="en-US" sz="2000" b="1" dirty="0" err="1" smtClean="0">
                <a:solidFill>
                  <a:srgbClr val="000090"/>
                </a:solidFill>
              </a:rPr>
              <a:t>sta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energijski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vnos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poraba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telesna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aktivnost</a:t>
            </a:r>
            <a:r>
              <a:rPr lang="en-US" sz="2000" b="1" dirty="0" smtClean="0">
                <a:solidFill>
                  <a:srgbClr val="000090"/>
                </a:solidFill>
              </a:rPr>
              <a:t>) v </a:t>
            </a:r>
            <a:r>
              <a:rPr lang="en-US" sz="2000" b="1" dirty="0" err="1" smtClean="0">
                <a:solidFill>
                  <a:srgbClr val="000090"/>
                </a:solidFill>
              </a:rPr>
              <a:t>ravnovesju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s</a:t>
            </a:r>
            <a:r>
              <a:rPr lang="en-US" sz="2000" b="1" dirty="0" err="1" smtClean="0">
                <a:solidFill>
                  <a:srgbClr val="000090"/>
                </a:solidFill>
              </a:rPr>
              <a:t>estavljeni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priporočenih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kombinacij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različnih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vrst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vseh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skupin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živil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ogljikohidratov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beljakovin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vitaminov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mineralov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izbira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96815"/>
              </p:ext>
            </p:extLst>
          </p:nvPr>
        </p:nvGraphicFramePr>
        <p:xfrm>
          <a:off x="457200" y="1969406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Hranila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Vitamini</a:t>
                      </a:r>
                      <a:r>
                        <a:rPr lang="en-US" sz="2000" b="1" u="sng" dirty="0" smtClean="0">
                          <a:solidFill>
                            <a:srgbClr val="000090"/>
                          </a:solidFill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Vit.A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β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karoteni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Vit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 C</a:t>
                      </a: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Vit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 E</a:t>
                      </a: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Folna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kislina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korenje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špinača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stročji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fižol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brokoli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motovilec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Sveže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jagode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črni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riez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paprika,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brokoli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špinača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paradižnik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Olja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pšeničnih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koruznih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kalčkov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sončnično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repično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sojino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lešniki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paradižnik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špinača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kumare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brstični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pomaranče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grozdje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pšenični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kalčki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soja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9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izbira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47267"/>
              </p:ext>
            </p:extLst>
          </p:nvPr>
        </p:nvGraphicFramePr>
        <p:xfrm>
          <a:off x="457200" y="1984174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Hranila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Minerali</a:t>
                      </a:r>
                      <a:r>
                        <a:rPr lang="en-US" sz="2000" b="1" u="sng" dirty="0" smtClean="0">
                          <a:solidFill>
                            <a:srgbClr val="000090"/>
                          </a:solidFill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Kalcij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Železo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Jod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Cink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brokoli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por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minaralne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pusta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govedina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svinjina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perutnina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grah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fižol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leča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koruza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riž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Morske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kuhinjska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sol,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1" baseline="0" dirty="0" smtClean="0">
                        <a:solidFill>
                          <a:srgbClr val="000090"/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pusta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govedina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svinjina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perutnina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siri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polnozrnati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Uporablja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veliko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svežega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sadja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zelenjave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tako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malici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kot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pri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kosilu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0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izogibanje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odsvetovanim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živilom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795313"/>
              </p:ext>
            </p:extLst>
          </p:nvPr>
        </p:nvGraphicFramePr>
        <p:xfrm>
          <a:off x="457200" y="1984175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u="none" dirty="0" err="1" smtClean="0"/>
                        <a:t>Hranila</a:t>
                      </a:r>
                      <a:endParaRPr lang="en-US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Pekovski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in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slaščičarski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Vsebujejo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delež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slakorjev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Rogljički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zavitki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krofi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le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občasno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zaradi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želje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otrok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Gazirane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negazirane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sladke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pijače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Proizvedene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podlagi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umetnih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barvil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arome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ter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dodanega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sladkorja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umetnih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sladil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Na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jedilniku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nikoli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tovrstnih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pijač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Mesni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majonezni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kremni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/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čokoladni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namazi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ter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trde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margarine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Vsebujejo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visok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delež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in/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ali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trans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maščobnih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kislin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Viki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krema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majoneza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margarina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se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občasno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le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viki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krema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zaradi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želje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otrok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9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Načrtovanje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jedilnikov</a:t>
            </a:r>
            <a:r>
              <a:rPr lang="en-US" sz="3600" b="1" dirty="0" smtClean="0">
                <a:solidFill>
                  <a:srgbClr val="000090"/>
                </a:solidFill>
              </a:rPr>
              <a:t> – </a:t>
            </a:r>
            <a:r>
              <a:rPr lang="en-US" sz="3600" b="1" dirty="0" err="1" smtClean="0">
                <a:solidFill>
                  <a:srgbClr val="000090"/>
                </a:solidFill>
              </a:rPr>
              <a:t>izogibanje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odsvetovanim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živilom</a:t>
            </a:r>
            <a:endParaRPr lang="en-US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17897"/>
              </p:ext>
            </p:extLst>
          </p:nvPr>
        </p:nvGraphicFramePr>
        <p:xfrm>
          <a:off x="457200" y="1588734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u="none" dirty="0" err="1" smtClean="0"/>
                        <a:t>Hranila</a:t>
                      </a:r>
                      <a:endParaRPr lang="en-US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veliko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.,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predvsem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. z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velikim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deležem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nasičenih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 in trans.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1" u="none" baseline="0" dirty="0" err="1" smtClean="0">
                          <a:solidFill>
                            <a:srgbClr val="000090"/>
                          </a:solidFill>
                        </a:rPr>
                        <a:t>kis</a:t>
                      </a:r>
                      <a:r>
                        <a:rPr lang="en-US" sz="2000" b="1" u="none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Cvrta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mastno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živalske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Na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jedilniku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nikoli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tovrstnih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živil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Mesni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Vsebujejo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veliko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nasičenimi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maščobnimi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kislinami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malo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pustega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mesa,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veliko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drugih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delov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živali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koža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hrustanec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organi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kosti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…)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Obarjene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salame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hrenovke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posebna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salama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paštete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nepriporočljivo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!; 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šunke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svinjska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šunka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piščančje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prsi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ovitku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…),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suhe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salame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klobase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manj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odsvetovano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Bolj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pogosto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se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ponudi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šunke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suhe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slame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kot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obarjene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slame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in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paštete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zaradi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želje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otrok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, a se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kljub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temu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skušamo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izogibati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tovrstnim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živilom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5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izogibanje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odsvetovanim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živilom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702216"/>
              </p:ext>
            </p:extLst>
          </p:nvPr>
        </p:nvGraphicFramePr>
        <p:xfrm>
          <a:off x="457200" y="1998942"/>
          <a:ext cx="8229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11"/>
                <a:gridCol w="6103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u="none" dirty="0" err="1" smtClean="0"/>
                        <a:t>Hranila</a:t>
                      </a:r>
                      <a:endParaRPr lang="en-US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Živila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Instant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juhe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jušni</a:t>
                      </a:r>
                      <a:r>
                        <a:rPr lang="en-US" sz="2000" b="1" u="none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none" dirty="0" err="1" smtClean="0">
                          <a:solidFill>
                            <a:srgbClr val="000090"/>
                          </a:solidFill>
                        </a:rPr>
                        <a:t>koncentrati</a:t>
                      </a:r>
                      <a:endParaRPr lang="en-US" sz="2000" b="1" u="none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Vsebujejo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visoke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odstotke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soli in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aditivov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ojačevalcev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okusov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Začinka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vegeta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goveje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kocke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instant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juhe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i="0" baseline="0" dirty="0" err="1" smtClean="0">
                          <a:solidFill>
                            <a:srgbClr val="000090"/>
                          </a:solidFill>
                        </a:rPr>
                        <a:t>omake</a:t>
                      </a:r>
                      <a:r>
                        <a:rPr lang="en-US" sz="2000" b="1" i="0" baseline="0" dirty="0" smtClean="0">
                          <a:solidFill>
                            <a:srgbClr val="000090"/>
                          </a:solidFill>
                        </a:rPr>
                        <a:t>…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Na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jedilniku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nikoli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tovrstnih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rgbClr val="FF0000"/>
                          </a:solidFill>
                        </a:rPr>
                        <a:t>živil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Načtrovanje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-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dnevni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energijski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vnosi</a:t>
            </a:r>
            <a:r>
              <a:rPr lang="en-US" sz="3600" dirty="0" smtClean="0">
                <a:solidFill>
                  <a:srgbClr val="660066"/>
                </a:solidFill>
              </a:rPr>
              <a:t> 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53480"/>
              </p:ext>
            </p:extLst>
          </p:nvPr>
        </p:nvGraphicFramePr>
        <p:xfrm>
          <a:off x="457200" y="1985460"/>
          <a:ext cx="8229600" cy="296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06"/>
                <a:gridCol w="4188294"/>
                <a:gridCol w="2743200"/>
              </a:tblGrid>
              <a:tr h="5842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Starost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Priporočeni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energijski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vnos</a:t>
                      </a:r>
                      <a:r>
                        <a:rPr lang="en-US" sz="2000" b="1" dirty="0" smtClean="0"/>
                        <a:t> kJ (kcal)/</a:t>
                      </a:r>
                      <a:r>
                        <a:rPr lang="en-US" sz="2000" b="1" dirty="0" err="1" smtClean="0"/>
                        <a:t>dan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dečki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fantje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0090"/>
                          </a:solidFill>
                        </a:rPr>
                        <a:t>deklice/dekleta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6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5150 (1250)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4800 (1150)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7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- 9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8300 (2000)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7500 (1800)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10 - 12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10150 (2450)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9000 (2150)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13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14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rgbClr val="000090"/>
                          </a:solidFill>
                        </a:rPr>
                        <a:t>11700 (2800)</a:t>
                      </a:r>
                      <a:endParaRPr lang="en-US" sz="2000" b="1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10050 (2400)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15 - 18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13000 (3100)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10500 (2500)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-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energijski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vnosi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obrokih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687767"/>
              </p:ext>
            </p:extLst>
          </p:nvPr>
        </p:nvGraphicFramePr>
        <p:xfrm>
          <a:off x="457200" y="1989404"/>
          <a:ext cx="8229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Obrok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Priporočen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enegijski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vnos</a:t>
                      </a:r>
                      <a:r>
                        <a:rPr lang="en-US" sz="2000" dirty="0" smtClean="0"/>
                        <a:t> (kJ)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Priporočeni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energijski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vnos</a:t>
                      </a:r>
                      <a:r>
                        <a:rPr lang="en-US" sz="2000" baseline="0" dirty="0" smtClean="0"/>
                        <a:t> (%)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Zajtrk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1280 - 2350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18 – 22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Dopoldanska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malica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800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- 1470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– 15  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Kosilo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2410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- 4410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35 - 40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Popoldanska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malica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800 - 1470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10 -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15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Večerja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1120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- 2060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 – 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Dop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malica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+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kosilo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Načrtovanje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jedilnikov</a:t>
            </a:r>
            <a:r>
              <a:rPr lang="en-US" sz="3600" b="1" dirty="0" smtClean="0">
                <a:solidFill>
                  <a:srgbClr val="660066"/>
                </a:solidFill>
              </a:rPr>
              <a:t> -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dnevni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energijski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vnosi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hranil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96539"/>
              </p:ext>
            </p:extLst>
          </p:nvPr>
        </p:nvGraphicFramePr>
        <p:xfrm>
          <a:off x="586173" y="1676400"/>
          <a:ext cx="781931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186"/>
                <a:gridCol w="1912284"/>
                <a:gridCol w="2468845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Hranilne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snovi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Energijska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vradnost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g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hranilne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</a:rPr>
                        <a:t>snovi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(kJ/g)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Priporočeni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dnevni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energijski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vnosi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Ogljikovi</a:t>
                      </a:r>
                      <a:r>
                        <a:rPr lang="en-US" sz="2000" b="1" u="sng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hidrati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od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tega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17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&gt; 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Enostavni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sladkorji</a:t>
                      </a:r>
                      <a:endParaRPr lang="en-US" sz="2000" b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&lt; 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Vlaknine</a:t>
                      </a:r>
                      <a:endParaRPr lang="en-US" sz="2000" b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g/4,18 MJ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Beljakovine</a:t>
                      </a:r>
                      <a:endParaRPr lang="en-US" sz="2000" b="1" u="sng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17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10 - 15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od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tega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V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ečkrat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nenasičene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, omega- 6,- 3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&lt; 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Enkrat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enasičene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mašč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endParaRPr lang="en-US" sz="2000" b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&gt; 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Nasičene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&lt; 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Trans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maščobne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</a:rPr>
                        <a:t>kisline</a:t>
                      </a:r>
                      <a:endParaRPr lang="en-US" sz="2000" b="0" baseline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&lt; 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0090"/>
                </a:solidFill>
              </a:rPr>
              <a:t>Načrtovanje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err="1">
                <a:solidFill>
                  <a:srgbClr val="000090"/>
                </a:solidFill>
              </a:rPr>
              <a:t>jedilnikov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 err="1" smtClean="0">
                <a:solidFill>
                  <a:srgbClr val="000090"/>
                </a:solidFill>
              </a:rPr>
              <a:t>izračun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energijske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vrednosti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živil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Izračun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energijske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vrednosti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zrezka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>
              <a:solidFill>
                <a:srgbClr val="00009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13045"/>
              </p:ext>
            </p:extLst>
          </p:nvPr>
        </p:nvGraphicFramePr>
        <p:xfrm>
          <a:off x="457200" y="2443911"/>
          <a:ext cx="714741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723286"/>
                <a:gridCol w="23921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100 g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zrezka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vsebuje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Izračun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Skupaj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19 g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beljakovin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17 kJ/g B x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19 g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= 323 kJ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g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37 kJ/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gM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x 10 g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= 370 kJ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g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ogljikovih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hidratov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17 kJ/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gOH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x 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g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= 0 kJ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SKUPAJ: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= 693 kJ (4,6MJ-11,8MJ)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4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Jedilnike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lahko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načrtuje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tudi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drugače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s</a:t>
            </a:r>
            <a:r>
              <a:rPr lang="en-US" sz="2000" b="1" dirty="0" smtClean="0">
                <a:solidFill>
                  <a:srgbClr val="000090"/>
                </a:solidFill>
              </a:rPr>
              <a:t> PREHRANSKIMI ENOTAMI (</a:t>
            </a:r>
            <a:r>
              <a:rPr lang="en-US" sz="2000" b="1" dirty="0" err="1" smtClean="0">
                <a:solidFill>
                  <a:srgbClr val="000090"/>
                </a:solidFill>
              </a:rPr>
              <a:t>enostavneje</a:t>
            </a:r>
            <a:r>
              <a:rPr lang="en-US" sz="2000" b="1" dirty="0" smtClean="0">
                <a:solidFill>
                  <a:srgbClr val="000090"/>
                </a:solidFill>
              </a:rPr>
              <a:t>).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Smernice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zdravo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prehranjevanje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otrok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vzgojno-izobraževalnih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ustanovah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morajo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biti</a:t>
            </a:r>
            <a:r>
              <a:rPr lang="en-US" sz="2000" b="1" dirty="0" smtClean="0">
                <a:solidFill>
                  <a:srgbClr val="000090"/>
                </a:solidFill>
              </a:rPr>
              <a:t>):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sestavljeni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kakovostnih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ogljikohidratov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polnovredni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kruh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rjavi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riž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kaše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kosmiči</a:t>
            </a:r>
            <a:r>
              <a:rPr lang="en-US" sz="2000" b="1" dirty="0" smtClean="0">
                <a:solidFill>
                  <a:srgbClr val="000090"/>
                </a:solidFill>
              </a:rPr>
              <a:t>…), </a:t>
            </a:r>
            <a:r>
              <a:rPr lang="en-US" sz="2000" b="1" dirty="0" err="1" smtClean="0">
                <a:solidFill>
                  <a:srgbClr val="000090"/>
                </a:solidFill>
              </a:rPr>
              <a:t>kakovostnih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beljakovin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mleko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mlečni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izdelki</a:t>
            </a:r>
            <a:r>
              <a:rPr lang="en-US" sz="2000" b="1" dirty="0" smtClean="0">
                <a:solidFill>
                  <a:srgbClr val="000090"/>
                </a:solidFill>
              </a:rPr>
              <a:t> z </a:t>
            </a:r>
            <a:r>
              <a:rPr lang="en-US" sz="2000" b="1" dirty="0" err="1" smtClean="0">
                <a:solidFill>
                  <a:srgbClr val="000090"/>
                </a:solidFill>
              </a:rPr>
              <a:t>manj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maščb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ribe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puste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vrste</a:t>
            </a:r>
            <a:r>
              <a:rPr lang="en-US" sz="2000" b="1" dirty="0" smtClean="0">
                <a:solidFill>
                  <a:srgbClr val="000090"/>
                </a:solidFill>
              </a:rPr>
              <a:t> mesa, </a:t>
            </a:r>
            <a:r>
              <a:rPr lang="en-US" sz="2000" b="1" dirty="0" err="1" smtClean="0">
                <a:solidFill>
                  <a:srgbClr val="000090"/>
                </a:solidFill>
              </a:rPr>
              <a:t>stročnice</a:t>
            </a:r>
            <a:r>
              <a:rPr lang="en-US" sz="2000" b="1" dirty="0" smtClean="0">
                <a:solidFill>
                  <a:srgbClr val="000090"/>
                </a:solidFill>
              </a:rPr>
              <a:t>) in </a:t>
            </a:r>
            <a:r>
              <a:rPr lang="en-US" sz="2000" b="1" dirty="0" err="1" smtClean="0">
                <a:solidFill>
                  <a:srgbClr val="000090"/>
                </a:solidFill>
              </a:rPr>
              <a:t>kakovostnih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olivno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repično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sojino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druga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rastlinska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olja</a:t>
            </a:r>
            <a:r>
              <a:rPr lang="en-US" sz="2000" b="1" dirty="0" smtClean="0">
                <a:solidFill>
                  <a:srgbClr val="000090"/>
                </a:solidFill>
              </a:rPr>
              <a:t>) </a:t>
            </a:r>
            <a:r>
              <a:rPr lang="en-US" sz="2000" b="1" dirty="0" err="1" smtClean="0">
                <a:solidFill>
                  <a:srgbClr val="000090"/>
                </a:solidFill>
              </a:rPr>
              <a:t>ter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vsebovati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morajo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veliko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svežega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zelenjave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s</a:t>
            </a:r>
            <a:r>
              <a:rPr lang="en-US" sz="2000" b="1" dirty="0" err="1" smtClean="0">
                <a:solidFill>
                  <a:srgbClr val="000090"/>
                </a:solidFill>
              </a:rPr>
              <a:t>estavljeni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tako</a:t>
            </a:r>
            <a:r>
              <a:rPr lang="en-US" sz="2000" b="1" dirty="0" smtClean="0">
                <a:solidFill>
                  <a:srgbClr val="000090"/>
                </a:solidFill>
              </a:rPr>
              <a:t>, da </a:t>
            </a:r>
            <a:r>
              <a:rPr lang="en-US" sz="2000" b="1" dirty="0" err="1" smtClean="0">
                <a:solidFill>
                  <a:srgbClr val="000090"/>
                </a:solidFill>
              </a:rPr>
              <a:t>vsak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obrok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vsebuje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sveže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sadje</a:t>
            </a:r>
            <a:r>
              <a:rPr lang="en-US" sz="2000" b="1" dirty="0" smtClean="0">
                <a:solidFill>
                  <a:srgbClr val="000090"/>
                </a:solidFill>
              </a:rPr>
              <a:t> in/</a:t>
            </a:r>
            <a:r>
              <a:rPr lang="en-US" sz="2000" b="1" dirty="0" err="1" smtClean="0">
                <a:solidFill>
                  <a:srgbClr val="000090"/>
                </a:solidFill>
              </a:rPr>
              <a:t>ali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zelenjavo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endParaRPr lang="en-US" sz="2000" b="1" dirty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vsebovati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zadostne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količine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pijač</a:t>
            </a:r>
            <a:r>
              <a:rPr lang="en-US" sz="2000" b="1" dirty="0">
                <a:solidFill>
                  <a:srgbClr val="000090"/>
                </a:solidFill>
              </a:rPr>
              <a:t> (</a:t>
            </a:r>
            <a:r>
              <a:rPr lang="en-US" sz="2000" b="1" dirty="0" err="1">
                <a:solidFill>
                  <a:srgbClr val="000090"/>
                </a:solidFill>
              </a:rPr>
              <a:t>sokovi</a:t>
            </a:r>
            <a:r>
              <a:rPr lang="en-US" sz="2000" b="1" dirty="0">
                <a:solidFill>
                  <a:srgbClr val="000090"/>
                </a:solidFill>
              </a:rPr>
              <a:t> s 100% </a:t>
            </a:r>
            <a:r>
              <a:rPr lang="en-US" sz="2000" b="1" dirty="0" err="1">
                <a:solidFill>
                  <a:srgbClr val="000090"/>
                </a:solidFill>
              </a:rPr>
              <a:t>sadnim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deležem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rečeni</a:t>
            </a:r>
            <a:r>
              <a:rPr lang="en-US" sz="2000" b="1" dirty="0">
                <a:solidFill>
                  <a:srgbClr val="000090"/>
                </a:solidFill>
              </a:rPr>
              <a:t> z </a:t>
            </a:r>
            <a:r>
              <a:rPr lang="en-US" sz="2000" b="1" dirty="0" err="1">
                <a:solidFill>
                  <a:srgbClr val="000090"/>
                </a:solidFill>
              </a:rPr>
              <a:t>vodo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nesladkan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čaj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voda</a:t>
            </a:r>
            <a:r>
              <a:rPr lang="en-US" sz="2000" b="1" dirty="0">
                <a:solidFill>
                  <a:srgbClr val="000090"/>
                </a:solidFill>
              </a:rPr>
              <a:t>) </a:t>
            </a:r>
            <a:r>
              <a:rPr lang="en-US" sz="2000" b="1" dirty="0" err="1">
                <a:solidFill>
                  <a:srgbClr val="000090"/>
                </a:solidFill>
              </a:rPr>
              <a:t>tudi</a:t>
            </a:r>
            <a:r>
              <a:rPr lang="en-US" sz="2000" b="1" dirty="0">
                <a:solidFill>
                  <a:srgbClr val="000090"/>
                </a:solidFill>
              </a:rPr>
              <a:t> med </a:t>
            </a:r>
            <a:r>
              <a:rPr lang="en-US" sz="2000" b="1" dirty="0" err="1">
                <a:solidFill>
                  <a:srgbClr val="000090"/>
                </a:solidFill>
              </a:rPr>
              <a:t>obroki</a:t>
            </a:r>
            <a:r>
              <a:rPr lang="en-US" sz="2000" b="1" dirty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16418"/>
              </p:ext>
            </p:extLst>
          </p:nvPr>
        </p:nvGraphicFramePr>
        <p:xfrm>
          <a:off x="457200" y="198406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Škrobna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živila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črni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beli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koruzni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polnozrnati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rženi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ajdov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ovseni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(z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ovsenimi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kosmiči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Koruzni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kosmiči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müsli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brez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sladkorja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ovseni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kosmiči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(1/4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Ajdova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kaša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ajdova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moka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prosena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kaša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koruzna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moka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koruzni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zdrob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pšenična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moka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pšenični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zdrob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ješprenj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riž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testenine</a:t>
                      </a:r>
                      <a:endParaRPr lang="en-US" sz="2000" b="1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  (1/4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žlice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-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suha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teža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Mlinci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ploščica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mlinca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Krompir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80 g  (1/4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srednje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krompirja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7126"/>
              </p:ext>
            </p:extLst>
          </p:nvPr>
        </p:nvGraphicFramePr>
        <p:xfrm>
          <a:off x="457200" y="2013598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Beljakovinska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živila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polnomastno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delno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posneto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dcl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skodelica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Jogurt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(1,5 – 3,6 %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m.m.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dcl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lonček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607699"/>
              </p:ext>
            </p:extLst>
          </p:nvPr>
        </p:nvGraphicFramePr>
        <p:xfrm>
          <a:off x="457200" y="1974182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Meso</a:t>
                      </a:r>
                      <a:r>
                        <a:rPr lang="en-US" sz="2000" b="1" dirty="0" smtClean="0"/>
                        <a:t> in </a:t>
                      </a:r>
                      <a:r>
                        <a:rPr lang="en-US" sz="2000" b="1" dirty="0" err="1" smtClean="0"/>
                        <a:t>zamenjave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Govedina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teletina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perutnina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zrezka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Svinjsko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stegno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zrezka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Svinjski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kotlet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zrezka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Potočna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postrv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samo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srednje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ribe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Oslič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(1/3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srednje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Sardele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sardoni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Lignji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lončka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Tuna v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olju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(z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odlitim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oljem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košček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Jajce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60 g 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33243"/>
              </p:ext>
            </p:extLst>
          </p:nvPr>
        </p:nvGraphicFramePr>
        <p:xfrm>
          <a:off x="457200" y="179196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Meso</a:t>
                      </a:r>
                      <a:r>
                        <a:rPr lang="en-US" sz="2000" b="1" dirty="0" smtClean="0"/>
                        <a:t> in </a:t>
                      </a:r>
                      <a:r>
                        <a:rPr lang="en-US" sz="2000" b="1" dirty="0" err="1" smtClean="0"/>
                        <a:t>zamenjave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Hrenovka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60 g  (1/2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para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Kokošja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pašteta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Kranjska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klobasa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(1/4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klobase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Pečenica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(1/4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klobase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Mortadela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rezini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Posebna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salama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(1/3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srednje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ribe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Pusta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šunka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(2 – 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rezine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Piščanjče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puranje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prsi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ovitku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rezini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Skuta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pusta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&lt;10 %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m.m.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žlice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Sirni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namaz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lonček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Topljeni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sir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trikotnik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16436"/>
              </p:ext>
            </p:extLst>
          </p:nvPr>
        </p:nvGraphicFramePr>
        <p:xfrm>
          <a:off x="457200" y="1737890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Meso</a:t>
                      </a:r>
                      <a:r>
                        <a:rPr lang="en-US" sz="2000" b="1" dirty="0" smtClean="0"/>
                        <a:t> in </a:t>
                      </a:r>
                      <a:r>
                        <a:rPr lang="en-US" sz="2000" b="1" dirty="0" err="1" smtClean="0"/>
                        <a:t>zamenjave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Sojini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kosmiči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nenemočeni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Sojina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moka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Sojine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testenine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 g  (1/2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Bob,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čičerika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fižol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leča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grah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 g  (1/2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–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suha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teža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46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340028"/>
              </p:ext>
            </p:extLst>
          </p:nvPr>
        </p:nvGraphicFramePr>
        <p:xfrm>
          <a:off x="457200" y="1791960"/>
          <a:ext cx="8229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Zelenjava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Blitva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(2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Brokoli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brstični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kisla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repa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kolerabica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por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lonček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Cvetača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sveže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,5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Ohrovt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(1/2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Bučke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(4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kosi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Čebula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Mlada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čebulca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(6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stebelc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Solata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endivja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kristlka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kitajsko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zelje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regrat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radič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skleda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1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43706"/>
              </p:ext>
            </p:extLst>
          </p:nvPr>
        </p:nvGraphicFramePr>
        <p:xfrm>
          <a:off x="457200" y="1791960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Zelenjava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Jajčevec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srednje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Korenje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koren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Paprika,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paradižnik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Rdeča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pesa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Rumena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koleraba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manjša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Špinača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200 g  (4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lončki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2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595035"/>
              </p:ext>
            </p:extLst>
          </p:nvPr>
        </p:nvGraphicFramePr>
        <p:xfrm>
          <a:off x="457200" y="1836152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Sadje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Banana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80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manjši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plod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Breskev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hruška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jabolko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kaki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(1 plod)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Pomaranča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200 g  (1 plod)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Kivi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(3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plodovi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Slive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150 g  (9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plodovi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Borovnice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lonček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Češnje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120 g  (15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plodov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Grozdje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100 g  (15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jagod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2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76694"/>
              </p:ext>
            </p:extLst>
          </p:nvPr>
        </p:nvGraphicFramePr>
        <p:xfrm>
          <a:off x="457200" y="1836152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Sadje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Jagode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maline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ribez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skodelica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Mandarina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180 g  (3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plodovi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Marelica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200 g  (3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plodovi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Jabolčni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krhlji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 g  (6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večjih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krhljev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Slive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suhe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brez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koščic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 (4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plodovi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Marelice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suhe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brez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koščic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polovici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iz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sveže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stisnjenega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1,5 dcl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51064"/>
              </p:ext>
            </p:extLst>
          </p:nvPr>
        </p:nvGraphicFramePr>
        <p:xfrm>
          <a:off x="457200" y="1836152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Maščobe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Lešniki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mandlji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Olive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40 g  (6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plodov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repično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olivno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arašidovo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Olje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koruzno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sojino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sončnično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Orehova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jedrca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 g  (5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polovičk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Sezamovo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seme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Kisla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smetana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(20 %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m.m.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25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g  (2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Kremni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sir (70 %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m.m.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Smernice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zdravo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prehranjevanje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otrok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vzgojno-izobraževalnih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ustanovah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morajo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biti</a:t>
            </a:r>
            <a:r>
              <a:rPr lang="en-US" sz="2000" b="1" dirty="0" smtClean="0">
                <a:solidFill>
                  <a:srgbClr val="000090"/>
                </a:solidFill>
              </a:rPr>
              <a:t>):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upoštevati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načelo</a:t>
            </a:r>
            <a:r>
              <a:rPr lang="en-US" sz="2000" b="1" dirty="0" smtClean="0">
                <a:solidFill>
                  <a:srgbClr val="000090"/>
                </a:solidFill>
              </a:rPr>
              <a:t> 4-5 </a:t>
            </a:r>
            <a:r>
              <a:rPr lang="en-US" sz="2000" b="1" dirty="0" err="1" smtClean="0">
                <a:solidFill>
                  <a:srgbClr val="000090"/>
                </a:solidFill>
              </a:rPr>
              <a:t>obrokov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dan</a:t>
            </a:r>
            <a:r>
              <a:rPr lang="en-US" sz="2000" b="1" dirty="0" smtClean="0">
                <a:solidFill>
                  <a:srgbClr val="000090"/>
                </a:solidFill>
              </a:rPr>
              <a:t>, od </a:t>
            </a:r>
            <a:r>
              <a:rPr lang="en-US" sz="2000" b="1" dirty="0" err="1" smtClean="0">
                <a:solidFill>
                  <a:srgbClr val="000090"/>
                </a:solidFill>
              </a:rPr>
              <a:t>katerih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jih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lahko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šola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organizira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največ</a:t>
            </a:r>
            <a:r>
              <a:rPr lang="en-US" sz="2000" b="1" dirty="0" smtClean="0">
                <a:solidFill>
                  <a:srgbClr val="000090"/>
                </a:solidFill>
              </a:rPr>
              <a:t> 4 (</a:t>
            </a:r>
            <a:r>
              <a:rPr lang="en-US" sz="2000" b="1" dirty="0" err="1" smtClean="0">
                <a:solidFill>
                  <a:srgbClr val="000090"/>
                </a:solidFill>
              </a:rPr>
              <a:t>zajtrk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dopoldanska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malica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kosilo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popoldanska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malica</a:t>
            </a:r>
            <a:r>
              <a:rPr lang="en-US" sz="2000" b="1" dirty="0" smtClean="0">
                <a:solidFill>
                  <a:srgbClr val="000090"/>
                </a:solidFill>
              </a:rPr>
              <a:t>),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u</a:t>
            </a:r>
            <a:r>
              <a:rPr lang="en-US" sz="2000" b="1" dirty="0" err="1" smtClean="0">
                <a:solidFill>
                  <a:srgbClr val="000090"/>
                </a:solidFill>
              </a:rPr>
              <a:t>poštevati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načelo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mirnega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uživanja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hrane</a:t>
            </a:r>
            <a:r>
              <a:rPr lang="en-US" sz="2000" b="1" dirty="0" smtClean="0">
                <a:solidFill>
                  <a:srgbClr val="000090"/>
                </a:solidFill>
              </a:rPr>
              <a:t> v </a:t>
            </a:r>
            <a:r>
              <a:rPr lang="en-US" sz="2000" b="1" dirty="0" err="1" smtClean="0">
                <a:solidFill>
                  <a:srgbClr val="000090"/>
                </a:solidFill>
              </a:rPr>
              <a:t>prijetnem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okolju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brez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hitenja</a:t>
            </a:r>
            <a:r>
              <a:rPr lang="en-US" sz="2000" b="1" dirty="0" smtClean="0">
                <a:solidFill>
                  <a:srgbClr val="000090"/>
                </a:solidFill>
              </a:rPr>
              <a:t>,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>
                <a:solidFill>
                  <a:srgbClr val="000090"/>
                </a:solidFill>
              </a:rPr>
              <a:t>u</a:t>
            </a:r>
            <a:r>
              <a:rPr lang="en-US" sz="2000" b="1" dirty="0" err="1" smtClean="0">
                <a:solidFill>
                  <a:srgbClr val="000090"/>
                </a:solidFill>
              </a:rPr>
              <a:t>poštevati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želje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otrok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ki</a:t>
            </a:r>
            <a:r>
              <a:rPr lang="en-US" sz="2000" b="1" dirty="0" smtClean="0">
                <a:solidFill>
                  <a:srgbClr val="000090"/>
                </a:solidFill>
              </a:rPr>
              <a:t> se </a:t>
            </a:r>
            <a:r>
              <a:rPr lang="en-US" sz="2000" b="1" dirty="0" err="1" smtClean="0">
                <a:solidFill>
                  <a:srgbClr val="000090"/>
                </a:solidFill>
              </a:rPr>
              <a:t>jih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uskladi</a:t>
            </a:r>
            <a:r>
              <a:rPr lang="en-US" sz="2000" b="1" dirty="0" smtClean="0">
                <a:solidFill>
                  <a:srgbClr val="000090"/>
                </a:solidFill>
              </a:rPr>
              <a:t> s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priporočili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energijsko-hranilne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kakovostne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sestave</a:t>
            </a:r>
            <a:r>
              <a:rPr lang="en-US" sz="2000" b="1" dirty="0" smtClean="0">
                <a:solidFill>
                  <a:srgbClr val="000090"/>
                </a:solidFill>
              </a:rPr>
              <a:t>.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4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62386"/>
              </p:ext>
            </p:extLst>
          </p:nvPr>
        </p:nvGraphicFramePr>
        <p:xfrm>
          <a:off x="457200" y="1836152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Maščobe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Margarina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Margarina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manj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maščob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12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Sladka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smatana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Suroavo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malso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 g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žlička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268021"/>
            <a:ext cx="594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1 – </a:t>
            </a:r>
            <a:r>
              <a:rPr lang="en-US" b="1" dirty="0" err="1" smtClean="0">
                <a:solidFill>
                  <a:srgbClr val="000090"/>
                </a:solidFill>
              </a:rPr>
              <a:t>vsebujejo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pretežno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enkrat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nenasičene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maščobne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kisline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2 – </a:t>
            </a:r>
            <a:r>
              <a:rPr lang="en-US" b="1" dirty="0" err="1" smtClean="0">
                <a:solidFill>
                  <a:srgbClr val="000090"/>
                </a:solidFill>
              </a:rPr>
              <a:t>vsebujejo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pretežno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večkrat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nenasičene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maščobne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kisline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3 – </a:t>
            </a:r>
            <a:r>
              <a:rPr lang="en-US" b="1" dirty="0" err="1" smtClean="0">
                <a:solidFill>
                  <a:srgbClr val="000090"/>
                </a:solidFill>
              </a:rPr>
              <a:t>vsebujejo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pretežno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nasičene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maščobne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kisline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43874"/>
              </p:ext>
            </p:extLst>
          </p:nvPr>
        </p:nvGraphicFramePr>
        <p:xfrm>
          <a:off x="457200" y="1836152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Sladka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živila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Količina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baseline="0" dirty="0" smtClean="0"/>
                        <a:t> = 1 ENOTA)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Džem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marmelada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15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Med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12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Instant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kakav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12 g  (1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Kristalni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sladkor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žlički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Puding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prahu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10 g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 (1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Mlečna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čokolada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 g  (2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koščka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Jedilna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čokolada</a:t>
                      </a:r>
                      <a:r>
                        <a:rPr lang="en-US" sz="2000" b="1" baseline="30000" dirty="0" smtClean="0">
                          <a:solidFill>
                            <a:srgbClr val="00009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20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g  (2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koščka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Sadno-žitna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rezina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35 g  (1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rezina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prehranske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084301"/>
              </p:ext>
            </p:extLst>
          </p:nvPr>
        </p:nvGraphicFramePr>
        <p:xfrm>
          <a:off x="457200" y="1971040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število</a:t>
                      </a:r>
                      <a:r>
                        <a:rPr lang="en-US" sz="2000" dirty="0" smtClean="0"/>
                        <a:t> ENOT 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err="1" smtClean="0"/>
                        <a:t>obrok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mlečni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izdelki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 (2)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1-2 (2-3)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1–2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stročnice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2-3 (5)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Škrobna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4-5 (9)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5-6 (11)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7 (14)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 (16)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8-9 (17)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2-3 (5)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2-3 (5)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 (2)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1-2 (3)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2 (4)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maščob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4 (7-8)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5 (9-10)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 (11)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6 (12)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7(13-14)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2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porcije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44930"/>
              </p:ext>
            </p:extLst>
          </p:nvPr>
        </p:nvGraphicFramePr>
        <p:xfrm>
          <a:off x="457200" y="197104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deklice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graham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1/75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2/150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2/150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Kruh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pšenični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err="1" smtClean="0"/>
                        <a:t>rženi</a:t>
                      </a:r>
                      <a:r>
                        <a:rPr lang="en-US" sz="1800" b="1" dirty="0" smtClean="0"/>
                        <a:t>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0,5/38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0,5/38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Kruh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črni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koruzni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Pašteta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žlica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1,5/45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2/60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2,5/75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Čaj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skodelica</a:t>
                      </a:r>
                      <a:r>
                        <a:rPr lang="en-US" sz="1800" b="1" baseline="0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Mleko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skodelica</a:t>
                      </a:r>
                      <a:r>
                        <a:rPr lang="en-US" sz="1800" b="1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1,5/300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1,7/330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1,7/330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Jogurt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lonček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1/180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Štručka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0,5/50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Žemlja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0,5/28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Sir (</a:t>
                      </a:r>
                      <a:r>
                        <a:rPr lang="en-US" sz="1800" b="1" dirty="0" err="1" smtClean="0"/>
                        <a:t>rezina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1,5/26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2/26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2/32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2/38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Paprika (</a:t>
                      </a:r>
                      <a:r>
                        <a:rPr lang="en-US" sz="1800" b="1" dirty="0" err="1" smtClean="0"/>
                        <a:t>rezina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1/38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1,5/57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1,5/57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1,5/57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2/76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07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porcije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440318"/>
              </p:ext>
            </p:extLst>
          </p:nvPr>
        </p:nvGraphicFramePr>
        <p:xfrm>
          <a:off x="457200" y="197104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deklice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Solata-zelena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skodelica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1/75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1/75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Solata-paradižnikova</a:t>
                      </a:r>
                      <a:r>
                        <a:rPr lang="en-US" sz="1800" b="1" dirty="0" smtClean="0"/>
                        <a:t> (s/g)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1,5/113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1,5/113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2/150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Polenta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320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Juha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skodelica</a:t>
                      </a:r>
                      <a:r>
                        <a:rPr lang="en-US" sz="1800" b="1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0,5/125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1,4/350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Sirovi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štruklji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1,5/120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2/160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3/240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3/240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Lazanja</a:t>
                      </a:r>
                      <a:r>
                        <a:rPr lang="en-US" sz="1800" b="1" dirty="0" smtClean="0"/>
                        <a:t>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Ananas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Banana (</a:t>
                      </a:r>
                      <a:r>
                        <a:rPr lang="en-US" sz="1800" b="1" dirty="0" err="1" smtClean="0"/>
                        <a:t>manjši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Maslo</a:t>
                      </a:r>
                      <a:r>
                        <a:rPr lang="en-US" sz="1800" b="1" dirty="0" smtClean="0"/>
                        <a:t>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Džem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žlička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 (</a:t>
                      </a:r>
                      <a:r>
                        <a:rPr lang="en-US" sz="1800" b="1" dirty="0" err="1" smtClean="0"/>
                        <a:t>žlička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3/15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3,5/18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4/20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4/20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6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0090"/>
                </a:solidFill>
              </a:rPr>
              <a:t>Načrtovanje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err="1">
                <a:solidFill>
                  <a:srgbClr val="000090"/>
                </a:solidFill>
              </a:rPr>
              <a:t>jedilnikov</a:t>
            </a:r>
            <a:r>
              <a:rPr lang="en-US" sz="3600" b="1" dirty="0">
                <a:solidFill>
                  <a:srgbClr val="000090"/>
                </a:solidFill>
              </a:rPr>
              <a:t>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 err="1" smtClean="0">
                <a:solidFill>
                  <a:srgbClr val="000090"/>
                </a:solidFill>
              </a:rPr>
              <a:t>priporočene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porcije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43331"/>
              </p:ext>
            </p:extLst>
          </p:nvPr>
        </p:nvGraphicFramePr>
        <p:xfrm>
          <a:off x="457200" y="1971040"/>
          <a:ext cx="82296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deklice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Krompir-kuhan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1,3/100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Jajce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Kisla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smetana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0,5/15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Zelenjavna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juha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(s/g)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Žlikrofi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370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porcije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29761"/>
              </p:ext>
            </p:extLst>
          </p:nvPr>
        </p:nvGraphicFramePr>
        <p:xfrm>
          <a:off x="457200" y="197104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dečki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graham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1/75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2/150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2,5/188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Kruh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pšenični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err="1" smtClean="0"/>
                        <a:t>rženi</a:t>
                      </a:r>
                      <a:r>
                        <a:rPr lang="en-US" sz="1800" b="1" dirty="0" smtClean="0"/>
                        <a:t>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0,5/38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Kruh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črni</a:t>
                      </a:r>
                      <a:r>
                        <a:rPr lang="en-US" sz="1800" b="1" dirty="0" smtClean="0"/>
                        <a:t>, </a:t>
                      </a:r>
                      <a:r>
                        <a:rPr lang="en-US" sz="1800" b="1" dirty="0" err="1" smtClean="0"/>
                        <a:t>koruzni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2,5/188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Pašteta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žlica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1,5/45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2/60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3/90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3,5/105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Čaj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skodelica</a:t>
                      </a:r>
                      <a:r>
                        <a:rPr lang="en-US" sz="1800" b="1" baseline="0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1,5/300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Mleko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skodelica</a:t>
                      </a:r>
                      <a:r>
                        <a:rPr lang="en-US" sz="1800" b="1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1,5/300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1,7/330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1,7/330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1,7/330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Jogurt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1/200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Štručka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0,5/50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1/100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Žemlja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0,5/28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1/55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1,5/83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1,5/83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Sir (</a:t>
                      </a:r>
                      <a:r>
                        <a:rPr lang="en-US" sz="1800" b="1" dirty="0" err="1" smtClean="0"/>
                        <a:t>rezina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2/36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2,5/42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2,5/46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Paprika (</a:t>
                      </a:r>
                      <a:r>
                        <a:rPr lang="en-US" sz="1800" b="1" dirty="0" err="1" smtClean="0"/>
                        <a:t>rezina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1/38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1,5/57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2/76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2/76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2/76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3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porcije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612343"/>
              </p:ext>
            </p:extLst>
          </p:nvPr>
        </p:nvGraphicFramePr>
        <p:xfrm>
          <a:off x="457200" y="197104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dečki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Solata-zelena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skodelica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1/75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1,5/113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2/150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2/150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Solata-paradižnikova</a:t>
                      </a:r>
                      <a:r>
                        <a:rPr lang="en-US" sz="1800" b="1" dirty="0" smtClean="0"/>
                        <a:t> (s/g)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1,5/113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1,5/113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2/150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Polenta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Juha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skodelica</a:t>
                      </a:r>
                      <a:r>
                        <a:rPr lang="en-US" sz="1800" b="1" dirty="0" smtClean="0"/>
                        <a:t>/ml)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1/250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1,4/350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1,4/350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Sirovi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štruklji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2/160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3/240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3,5/280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3,5/280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Lazanja</a:t>
                      </a:r>
                      <a:r>
                        <a:rPr lang="en-US" sz="1800" b="1" dirty="0" smtClean="0"/>
                        <a:t>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Ananas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Banana (</a:t>
                      </a:r>
                      <a:r>
                        <a:rPr lang="en-US" sz="1800" b="1" dirty="0" err="1" smtClean="0"/>
                        <a:t>manjši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kos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Maslo</a:t>
                      </a:r>
                      <a:r>
                        <a:rPr lang="en-US" sz="1800" b="1" dirty="0" smtClean="0"/>
                        <a:t> (g)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Džem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žlička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1/5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1,5/8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 (</a:t>
                      </a:r>
                      <a:r>
                        <a:rPr lang="en-US" sz="1800" b="1" dirty="0" err="1" smtClean="0"/>
                        <a:t>žlička</a:t>
                      </a:r>
                      <a:r>
                        <a:rPr lang="en-US" sz="1800" b="1" dirty="0" smtClean="0"/>
                        <a:t>/g)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2,5/13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3,5/18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4/20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4,5/23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5/25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</a:t>
            </a:r>
            <a:r>
              <a:rPr lang="en-US" sz="3600" b="1" dirty="0" err="1" smtClean="0">
                <a:solidFill>
                  <a:srgbClr val="660066"/>
                </a:solidFill>
              </a:rPr>
              <a:t>priporočene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porcije</a:t>
            </a:r>
            <a:endParaRPr lang="en-US" sz="36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236953"/>
              </p:ext>
            </p:extLst>
          </p:nvPr>
        </p:nvGraphicFramePr>
        <p:xfrm>
          <a:off x="457200" y="1971040"/>
          <a:ext cx="822960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97280"/>
                <a:gridCol w="1097280"/>
                <a:gridCol w="1097280"/>
                <a:gridCol w="1097280"/>
                <a:gridCol w="1097280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Priporočeno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porcije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starost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otrok</a:t>
                      </a:r>
                      <a:r>
                        <a:rPr lang="en-US" sz="2000" dirty="0" smtClean="0"/>
                        <a:t> /</a:t>
                      </a:r>
                      <a:r>
                        <a:rPr lang="en-US" sz="2000" dirty="0" err="1" smtClean="0"/>
                        <a:t>dečki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Skupine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</a:rPr>
                        <a:t>živil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4 – 6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7 – 9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10 – 12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13 –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Krompir-kuhan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2,5/200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2,5/200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Jajce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kos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Kisla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smetana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žlica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1,5/45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Zelenjavna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juha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(s/g)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1,4/350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0090"/>
                          </a:solidFill>
                        </a:rPr>
                        <a:t>Žlikrofi</a:t>
                      </a:r>
                      <a:r>
                        <a:rPr lang="en-US" sz="1800" b="1" dirty="0" smtClean="0">
                          <a:solidFill>
                            <a:srgbClr val="000090"/>
                          </a:solidFill>
                        </a:rPr>
                        <a:t> (g)</a:t>
                      </a:r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1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primer </a:t>
            </a:r>
            <a:r>
              <a:rPr lang="en-US" sz="3600" b="1" dirty="0" err="1" smtClean="0">
                <a:solidFill>
                  <a:srgbClr val="660066"/>
                </a:solidFill>
              </a:rPr>
              <a:t>izračuna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</a:t>
            </a:r>
            <a:r>
              <a:rPr lang="en-US" sz="2000" b="1" dirty="0" smtClean="0">
                <a:solidFill>
                  <a:srgbClr val="000090"/>
                </a:solidFill>
              </a:rPr>
              <a:t> 1:</a:t>
            </a:r>
            <a:endParaRPr lang="en-US" sz="2000" b="1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Zajtrk: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Mlečno </a:t>
            </a:r>
            <a:r>
              <a:rPr lang="sl-SI" sz="2000" dirty="0">
                <a:solidFill>
                  <a:srgbClr val="000090"/>
                </a:solidFill>
              </a:rPr>
              <a:t>pecivo (4E), bela kava (1E) </a:t>
            </a:r>
            <a:endParaRPr lang="sl-SI" sz="20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Malica: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Velikonočni </a:t>
            </a:r>
            <a:r>
              <a:rPr lang="sl-SI" sz="2000" dirty="0">
                <a:solidFill>
                  <a:srgbClr val="000090"/>
                </a:solidFill>
              </a:rPr>
              <a:t>zajček (3E), Alpsko mleko (1E), jabolko (1E</a:t>
            </a:r>
            <a:r>
              <a:rPr lang="sl-SI" sz="2000" dirty="0" smtClean="0">
                <a:solidFill>
                  <a:srgbClr val="000090"/>
                </a:solidFill>
              </a:rPr>
              <a:t>)</a:t>
            </a:r>
          </a:p>
          <a:p>
            <a:pPr marL="0" indent="0">
              <a:buNone/>
            </a:pPr>
            <a:endParaRPr lang="en-US" sz="2000" b="1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Kosilo: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Porova </a:t>
            </a:r>
            <a:r>
              <a:rPr lang="sl-SI" sz="2000" dirty="0">
                <a:solidFill>
                  <a:srgbClr val="000090"/>
                </a:solidFill>
              </a:rPr>
              <a:t>juha, kuhana šunka (1/2/3E), pražen krompir (4E), hren s kislo smetano (1E), motovilec (1E), sok (1E), sadje (1E)</a:t>
            </a: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Smernice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zdravo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prehranjevanje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otrok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vzgojno-izobraževalnih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ustanovah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Jedilniki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morajo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vsebovati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priporočeno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količino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hranil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OGLJIKOVIH HIDRATOV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BELJAKOVIN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MAŠČOB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VITAMINOV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MINARALOV</a:t>
            </a:r>
          </a:p>
        </p:txBody>
      </p:sp>
    </p:spTree>
    <p:extLst>
      <p:ext uri="{BB962C8B-B14F-4D97-AF65-F5344CB8AC3E}">
        <p14:creationId xmlns:p14="http://schemas.microsoft.com/office/powerpoint/2010/main" val="93735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018979"/>
              </p:ext>
            </p:extLst>
          </p:nvPr>
        </p:nvGraphicFramePr>
        <p:xfrm>
          <a:off x="162430" y="168852"/>
          <a:ext cx="8874515" cy="636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903"/>
                <a:gridCol w="948597"/>
                <a:gridCol w="2547746"/>
                <a:gridCol w="2468129"/>
                <a:gridCol w="1135140"/>
              </a:tblGrid>
              <a:tr h="45635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Skupine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živil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Starost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KOSILO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SKUPAJ</a:t>
                      </a:r>
                      <a:endParaRPr lang="en-US" sz="1600" dirty="0"/>
                    </a:p>
                  </a:txBody>
                  <a:tcPr/>
                </a:tc>
              </a:tr>
              <a:tr h="787687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in ml.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izd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 (1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tetrapak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stročnice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oreščki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(pol kosa šunke)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 kos šunke)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 kos šunke)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(1-1,5 kosa šunke)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(2-3)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Škrobna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(pekovsko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pecivo)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 m. krompir)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 m. krompir)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(1 s. krompirja)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(1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¼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krompirja)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 (1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 krompir)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(4-5)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(5-6)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(7)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(8)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 (8-9)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 skodelica motovilca)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(čebula, por)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(2-3)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 jabolko)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(jabolko)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(0,75 soka)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(1-2 žlica kisle sm.)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(slanina)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(1-2 žlički olja)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(4)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(5)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(6)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(7)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5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primer </a:t>
            </a:r>
            <a:r>
              <a:rPr lang="en-US" sz="3600" b="1" dirty="0" err="1" smtClean="0">
                <a:solidFill>
                  <a:srgbClr val="660066"/>
                </a:solidFill>
              </a:rPr>
              <a:t>izračuna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0090"/>
                </a:solidFill>
              </a:rPr>
              <a:t>Jedilnik 2: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Zajtrk: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Črni </a:t>
            </a:r>
            <a:r>
              <a:rPr lang="sl-SI" sz="2000" dirty="0">
                <a:solidFill>
                  <a:srgbClr val="000090"/>
                </a:solidFill>
              </a:rPr>
              <a:t>kruh </a:t>
            </a:r>
            <a:r>
              <a:rPr lang="sl-SI" sz="2000" dirty="0" smtClean="0">
                <a:solidFill>
                  <a:srgbClr val="000090"/>
                </a:solidFill>
              </a:rPr>
              <a:t>(2 </a:t>
            </a:r>
            <a:r>
              <a:rPr lang="sl-SI" sz="2000" dirty="0">
                <a:solidFill>
                  <a:srgbClr val="000090"/>
                </a:solidFill>
              </a:rPr>
              <a:t>E), sirni namaz (1E), čaj (1/4E)</a:t>
            </a:r>
            <a:endParaRPr lang="en-US" sz="2000" dirty="0">
              <a:solidFill>
                <a:srgbClr val="000090"/>
              </a:solidFill>
            </a:endParaRPr>
          </a:p>
          <a:p>
            <a:endParaRPr lang="sl-SI" sz="2000" dirty="0" smtClean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Malica</a:t>
            </a:r>
            <a:r>
              <a:rPr lang="sl-SI" sz="2000" dirty="0" smtClean="0">
                <a:solidFill>
                  <a:srgbClr val="000090"/>
                </a:solidFill>
              </a:rPr>
              <a:t>: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Kruh </a:t>
            </a:r>
            <a:r>
              <a:rPr lang="sl-SI" sz="2000" dirty="0">
                <a:solidFill>
                  <a:srgbClr val="000090"/>
                </a:solidFill>
              </a:rPr>
              <a:t>s semeni (2-4E), domač ribji namaz (1/4 – 1/2E), paradižnik(1/4E), mleko (1-2E), sadje (1E)</a:t>
            </a:r>
            <a:endParaRPr lang="en-US" sz="2000" dirty="0">
              <a:solidFill>
                <a:srgbClr val="000090"/>
              </a:solidFill>
            </a:endParaRPr>
          </a:p>
          <a:p>
            <a:endParaRPr lang="sl-SI" sz="2000" dirty="0" smtClean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Kosilo: </a:t>
            </a:r>
            <a:r>
              <a:rPr lang="sl-SI" sz="2000" dirty="0" smtClean="0">
                <a:solidFill>
                  <a:srgbClr val="000090"/>
                </a:solidFill>
              </a:rPr>
              <a:t>Juha </a:t>
            </a:r>
            <a:r>
              <a:rPr lang="sl-SI" sz="2000" dirty="0">
                <a:solidFill>
                  <a:srgbClr val="000090"/>
                </a:solidFill>
              </a:rPr>
              <a:t>iz kvinoje (1-3), zelenjavna (1-2E) lazanja (5-9E), zelena solata in radič (1/2E), sok (1/2E), sadje (1E)</a:t>
            </a: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413996"/>
              </p:ext>
            </p:extLst>
          </p:nvPr>
        </p:nvGraphicFramePr>
        <p:xfrm>
          <a:off x="162430" y="168852"/>
          <a:ext cx="8874515" cy="652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903"/>
                <a:gridCol w="948597"/>
                <a:gridCol w="2547746"/>
                <a:gridCol w="2468129"/>
                <a:gridCol w="1135140"/>
              </a:tblGrid>
              <a:tr h="45635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Skupine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živil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Starost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KOSILO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SKUPAJ</a:t>
                      </a:r>
                      <a:endParaRPr lang="en-US" sz="1600" dirty="0"/>
                    </a:p>
                  </a:txBody>
                  <a:tcPr/>
                </a:tc>
              </a:tr>
              <a:tr h="787687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in ml.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izd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(2-4 dcl mleka)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stročnice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oreščki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¼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8,75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tune)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¼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8,75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tune)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17,5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tune)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17,5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tune)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(1/2 žlice kvinoje)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(1 žlica kvinoje)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(1 žlice kvinoje)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3 (1,5 žlice kvinoje)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1¼ 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2¼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½ (2)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½ (2-3)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Škrobna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 rezina kruha s semeni)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2- 4 (1-2 rezini kruha s semeni)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(60 g testenin)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(60 g testenin)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(80 g testenin)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(100 g testenin)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(100 g testenin)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(4-5)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(5-6)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6-7 (7)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 (8)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8-9 (8-9)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¼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(</a:t>
                      </a:r>
                      <a:r>
                        <a:rPr lang="sl-SI" sz="1600" b="1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 ½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manjšega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pardižnika)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zelenjava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za lazanjo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¾ (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zelenjava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za lazanjo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(zelenjava za lazanjo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(radič)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2¼ 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2½ (2)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2¾ (2-3)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1" dirty="0" smtClean="0">
                        <a:solidFill>
                          <a:srgbClr val="000090"/>
                        </a:solidFill>
                      </a:endParaRP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  <a:effectLst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  <a:effectLst/>
                        </a:rPr>
                        <a:t>sadje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(sadje)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½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(0,75 soka)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(1-2)</a:t>
                      </a:r>
                      <a:endParaRPr lang="en-US" sz="16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l-SI" sz="1600" b="1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sl-SI" sz="1600" b="1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 čajni žlička masla)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 žlička ribjega olja)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2-4 (2-4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žličke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olja)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(4)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(5)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6 (6)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6 (7)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54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660066"/>
                </a:solidFill>
              </a:rPr>
              <a:t>Načrtovanje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err="1">
                <a:solidFill>
                  <a:srgbClr val="660066"/>
                </a:solidFill>
              </a:rPr>
              <a:t>jedilnikov</a:t>
            </a:r>
            <a:r>
              <a:rPr lang="en-US" sz="3600" b="1" dirty="0">
                <a:solidFill>
                  <a:srgbClr val="660066"/>
                </a:solidFill>
              </a:rPr>
              <a:t> </a:t>
            </a:r>
            <a:r>
              <a:rPr lang="en-US" sz="3600" b="1" dirty="0" smtClean="0">
                <a:solidFill>
                  <a:srgbClr val="660066"/>
                </a:solidFill>
              </a:rPr>
              <a:t>– primer </a:t>
            </a:r>
            <a:r>
              <a:rPr lang="en-US" sz="3600" b="1" dirty="0" err="1" smtClean="0">
                <a:solidFill>
                  <a:srgbClr val="660066"/>
                </a:solidFill>
              </a:rPr>
              <a:t>izračuna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enot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0090"/>
                </a:solidFill>
              </a:rPr>
              <a:t>Jedilnik 3: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Zajtrk: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Črni </a:t>
            </a:r>
            <a:r>
              <a:rPr lang="sl-SI" sz="2000" dirty="0">
                <a:solidFill>
                  <a:srgbClr val="000090"/>
                </a:solidFill>
              </a:rPr>
              <a:t>kruh (2E), topljeni sirčki (1E), čaj (1/4E</a:t>
            </a:r>
            <a:r>
              <a:rPr lang="sl-SI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Malica: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Črna </a:t>
            </a:r>
            <a:r>
              <a:rPr lang="sl-SI" sz="2000" dirty="0">
                <a:solidFill>
                  <a:srgbClr val="000090"/>
                </a:solidFill>
              </a:rPr>
              <a:t>bombeta(2,5-4E), mortadela (1E), olive (1/4E), bela kava (1E), grozdje </a:t>
            </a:r>
            <a:r>
              <a:rPr lang="sl-SI" sz="2000" dirty="0" smtClean="0">
                <a:solidFill>
                  <a:srgbClr val="000090"/>
                </a:solidFill>
              </a:rPr>
              <a:t>(1/4-1/2E)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sl-SI" sz="2000" b="1" dirty="0" smtClean="0">
                <a:solidFill>
                  <a:srgbClr val="000090"/>
                </a:solidFill>
              </a:rPr>
              <a:t>Kosilo: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sl-SI" sz="2000" dirty="0" smtClean="0">
                <a:solidFill>
                  <a:srgbClr val="000090"/>
                </a:solidFill>
              </a:rPr>
              <a:t>Korenčkova </a:t>
            </a:r>
            <a:r>
              <a:rPr lang="sl-SI" sz="2000" dirty="0">
                <a:solidFill>
                  <a:srgbClr val="000090"/>
                </a:solidFill>
              </a:rPr>
              <a:t>juha, oslič na žaru (1-2E), krompir (2-5E) v kosih z blitvo (1E), paradižnikova solata (1/2-1E), sok (1/2E), sadje (1E)</a:t>
            </a: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1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00128"/>
              </p:ext>
            </p:extLst>
          </p:nvPr>
        </p:nvGraphicFramePr>
        <p:xfrm>
          <a:off x="162430" y="168852"/>
          <a:ext cx="8874515" cy="676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903"/>
                <a:gridCol w="948597"/>
                <a:gridCol w="2547746"/>
                <a:gridCol w="2468129"/>
                <a:gridCol w="1135140"/>
              </a:tblGrid>
              <a:tr h="45635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Skupine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živil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Starost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KOSILO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SKUPAJ</a:t>
                      </a:r>
                      <a:endParaRPr lang="en-US" sz="1600" dirty="0"/>
                    </a:p>
                  </a:txBody>
                  <a:tcPr/>
                </a:tc>
              </a:tr>
              <a:tr h="787687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Mleko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in ml.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izd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1-2 (2-4 dcl bele kave)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0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1-2 (1-2)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stročnice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jajca</a:t>
                      </a:r>
                      <a:r>
                        <a:rPr lang="en-US" sz="16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000090"/>
                          </a:solidFill>
                        </a:rPr>
                        <a:t>oreščki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(2 rezini mortadele)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(40g ribe)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(40g ribe)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(80g ribe)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(80g ribe)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(1-2)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3 (2)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3 (2-3)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Škrobna</a:t>
                      </a:r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živila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2½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80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bombeta)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120 g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bombeta)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(½ s.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krompirja)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(1 s. krompir)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(1 s.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krompirj)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(1 s. krompir)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5 (1¼ s.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krompirja)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4½ (4-5)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6½ (5-6)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8 (7)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8 (8)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9 (8-9)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0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 lonček)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 lonček)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(1 lonček)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-1 (1-2 manjša paradižnika)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1½ (1-2)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1½ (2)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(2-3)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7-12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13-18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¼</a:t>
                      </a:r>
                      <a:r>
                        <a:rPr lang="sl-SI" sz="1600" b="1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 (25 g grozdja)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 (50 g grozdja)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 (sadje)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(0,75 soka)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</a:t>
                      </a:r>
                      <a:r>
                        <a:rPr lang="sl-SI" sz="1600" b="1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¼ </a:t>
                      </a: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(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1)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(1-2)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2 </a:t>
                      </a: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(2)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5635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90"/>
                          </a:solidFill>
                        </a:rPr>
                        <a:t>Maščobe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4-6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7-9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10-14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0090"/>
                          </a:solidFill>
                        </a:rPr>
                        <a:t>15-18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(3 olive)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½ (½ čličke instant b. kave)</a:t>
                      </a:r>
                      <a:endParaRPr lang="en-US" sz="1600" b="1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 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3-4 (2-4 žličkie olja)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(4)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4 (5)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5 (6)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90"/>
                          </a:solidFill>
                          <a:effectLst/>
                          <a:latin typeface="+mn-lt"/>
                          <a:ea typeface="SimSun"/>
                        </a:rPr>
                        <a:t>5 (7)</a:t>
                      </a:r>
                      <a:endParaRPr lang="en-US" sz="1600" b="1" dirty="0">
                        <a:solidFill>
                          <a:srgbClr val="00009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5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Pregled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želja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staršev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anketnem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vprašalniku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186221"/>
              </p:ext>
            </p:extLst>
          </p:nvPr>
        </p:nvGraphicFramePr>
        <p:xfrm>
          <a:off x="457200" y="1600200"/>
          <a:ext cx="8229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Želje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staršev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Možna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prilagajanja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Premalo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časa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kosilo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Prilagajanje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avtobusnih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prevozov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Premale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porcije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starejše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otroke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Kljub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temu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da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porcije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presegajo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predpisane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normative, so se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povečale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lansko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leto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so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učenci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kljub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temu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še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vedno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lačni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lahko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dobijo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kuhinji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dodatne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porcije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</a:p>
                    <a:p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Učitelji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kuharice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poročajo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o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velikih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ostankih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hrane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Predvsem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jogurti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čaj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namazi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94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Pregled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želja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staršev</a:t>
            </a:r>
            <a:r>
              <a:rPr lang="en-US" sz="3600" b="1" dirty="0" smtClean="0">
                <a:solidFill>
                  <a:srgbClr val="000090"/>
                </a:solidFill>
              </a:rPr>
              <a:t> v </a:t>
            </a:r>
            <a:r>
              <a:rPr lang="en-US" sz="3600" b="1" dirty="0" err="1" smtClean="0">
                <a:solidFill>
                  <a:srgbClr val="000090"/>
                </a:solidFill>
              </a:rPr>
              <a:t>anketnem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vprašalniku</a:t>
            </a:r>
            <a:endParaRPr lang="en-US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36613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Želje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staršev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Možna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prilagajanja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Prevečkrat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polnozrnat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semeni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želeli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bi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beli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kruh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pizze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hot-doge,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zavitke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…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Občasno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učenci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dobijo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tovrstno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hrano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vandar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je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šola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dolžna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spodbujati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otroke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k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zdravem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načinu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prehranjevanja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Otroci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dobijo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remalo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tekočine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v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avli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bi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lahko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uredili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vodomate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plastičnimi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Otroci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imajo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voljovodo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čaj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ali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sokove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 100%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sadnim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deležem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rečene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z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kadarkoli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zaprosijo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kuhinji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</a:p>
                    <a:p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Vodomat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ne “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ponuja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”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boljše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vode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pipa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plastični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lončki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pa so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težko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breme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okolje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Ostanki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druge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hrane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bi se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lahko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ponujali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kasneje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bi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bili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otroci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lačni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To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počnemo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jogurti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ostanejo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v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učilnicah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ostalo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imajo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razpolago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pladnjih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pred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kuhinjo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39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Pregled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želja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staršev</a:t>
            </a:r>
            <a:r>
              <a:rPr lang="en-US" sz="3600" b="1" dirty="0" smtClean="0">
                <a:solidFill>
                  <a:srgbClr val="660066"/>
                </a:solidFill>
              </a:rPr>
              <a:t> v </a:t>
            </a:r>
            <a:r>
              <a:rPr lang="en-US" sz="3600" b="1" dirty="0" err="1" smtClean="0">
                <a:solidFill>
                  <a:srgbClr val="660066"/>
                </a:solidFill>
              </a:rPr>
              <a:t>anketnem</a:t>
            </a:r>
            <a:r>
              <a:rPr lang="en-US" sz="3600" b="1" dirty="0" smtClean="0">
                <a:solidFill>
                  <a:srgbClr val="660066"/>
                </a:solidFill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</a:rPr>
              <a:t>vprašalniku</a:t>
            </a:r>
            <a:endParaRPr lang="en-US" sz="36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80639"/>
              </p:ext>
            </p:extLst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Želje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staršev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Možna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prilagajanja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Premalo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zelenjave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Pri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vsakem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kosilu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se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ponudi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sveže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-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imamo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1-2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krat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brezmesno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kosilo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Pri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vsaki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malici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se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ponudi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sveže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občasno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svežo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Dobro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bi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bilo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vključiti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več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sezonskega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lokalno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biološko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pridelanega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sadja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zelenjave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Jedilnik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vključuje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veliko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sezonskega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zelenjave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vandar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pozimi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ponudimo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drugo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zelenjavo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lahko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dobimo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sicer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ne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bi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mogli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ponuditi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skoraj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ničesar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</a:p>
                    <a:p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Imamo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dobavitelja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Jarina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),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ki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ponuja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lokalno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biološko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integriran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način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pridelano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sadje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in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zelenjavo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po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novem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tudi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bio-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meso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. Pri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njih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nabavljano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0"/>
                          </a:solidFill>
                        </a:rPr>
                        <a:t>vsaj</a:t>
                      </a:r>
                      <a:r>
                        <a:rPr lang="en-US" sz="2000" b="1" dirty="0" smtClean="0">
                          <a:solidFill>
                            <a:srgbClr val="000090"/>
                          </a:solidFill>
                        </a:rPr>
                        <a:t> 2x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</a:rPr>
                        <a:t>tedensko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</a:rPr>
                        <a:t>.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8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Vir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Smernice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zdravega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prehranjevanja</a:t>
            </a:r>
            <a:r>
              <a:rPr lang="en-US" sz="2000" b="1" dirty="0" smtClean="0">
                <a:solidFill>
                  <a:srgbClr val="000090"/>
                </a:solidFill>
              </a:rPr>
              <a:t> v </a:t>
            </a:r>
            <a:r>
              <a:rPr lang="en-US" sz="2000" b="1" dirty="0" err="1" smtClean="0">
                <a:solidFill>
                  <a:srgbClr val="000090"/>
                </a:solidFill>
              </a:rPr>
              <a:t>vzgojno-izobraževalnih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ustanovah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(od </a:t>
            </a:r>
            <a:r>
              <a:rPr lang="en-US" sz="2000" dirty="0" err="1" smtClean="0">
                <a:solidFill>
                  <a:srgbClr val="000090"/>
                </a:solidFill>
              </a:rPr>
              <a:t>prvega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leta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starosti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naprej</a:t>
            </a:r>
            <a:r>
              <a:rPr lang="en-US" sz="2000" dirty="0" smtClean="0">
                <a:solidFill>
                  <a:srgbClr val="000090"/>
                </a:solidFill>
              </a:rPr>
              <a:t>), </a:t>
            </a:r>
            <a:r>
              <a:rPr lang="en-US" sz="2000" dirty="0" err="1" smtClean="0">
                <a:solidFill>
                  <a:srgbClr val="000090"/>
                </a:solidFill>
              </a:rPr>
              <a:t>Ministrstvo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zdravje</a:t>
            </a:r>
            <a:r>
              <a:rPr lang="en-US" sz="2000" dirty="0" smtClean="0">
                <a:solidFill>
                  <a:srgbClr val="000090"/>
                </a:solidFill>
              </a:rPr>
              <a:t>, Ljubljana 2005.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1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660066"/>
                </a:solidFill>
              </a:rPr>
              <a:t>Hvala</a:t>
            </a:r>
            <a:r>
              <a:rPr lang="en-US" sz="5400" b="1" dirty="0" smtClean="0">
                <a:solidFill>
                  <a:srgbClr val="660066"/>
                </a:solidFill>
              </a:rPr>
              <a:t> </a:t>
            </a:r>
            <a:r>
              <a:rPr lang="en-US" sz="5400" b="1" dirty="0" err="1" smtClean="0">
                <a:solidFill>
                  <a:srgbClr val="660066"/>
                </a:solidFill>
              </a:rPr>
              <a:t>za</a:t>
            </a:r>
            <a:r>
              <a:rPr lang="en-US" sz="5400" b="1" dirty="0" smtClean="0">
                <a:solidFill>
                  <a:srgbClr val="660066"/>
                </a:solidFill>
              </a:rPr>
              <a:t> </a:t>
            </a:r>
            <a:r>
              <a:rPr lang="en-US" sz="5400" b="1" dirty="0" err="1" smtClean="0">
                <a:solidFill>
                  <a:srgbClr val="660066"/>
                </a:solidFill>
              </a:rPr>
              <a:t>pozornost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5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Škrobna živi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35" y="4603604"/>
            <a:ext cx="3606800" cy="2260600"/>
          </a:xfrm>
          <a:prstGeom prst="rect">
            <a:avLst/>
          </a:prstGeom>
        </p:spPr>
      </p:pic>
      <p:pic>
        <p:nvPicPr>
          <p:cNvPr id="7" name="Picture 6" descr="Lakto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54" y="694242"/>
            <a:ext cx="1820746" cy="2810154"/>
          </a:xfrm>
          <a:prstGeom prst="rect">
            <a:avLst/>
          </a:prstGeom>
        </p:spPr>
      </p:pic>
      <p:pic>
        <p:nvPicPr>
          <p:cNvPr id="6" name="Picture 5" descr="Saharoz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8" y="2634872"/>
            <a:ext cx="2483250" cy="2063947"/>
          </a:xfrm>
          <a:prstGeom prst="rect">
            <a:avLst/>
          </a:prstGeom>
        </p:spPr>
      </p:pic>
      <p:pic>
        <p:nvPicPr>
          <p:cNvPr id="4" name="Picture 3" descr="Fruktoz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41" y="1072261"/>
            <a:ext cx="2432135" cy="2432135"/>
          </a:xfrm>
          <a:prstGeom prst="rect">
            <a:avLst/>
          </a:prstGeom>
        </p:spPr>
      </p:pic>
      <p:pic>
        <p:nvPicPr>
          <p:cNvPr id="3" name="Picture 2" descr="M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33" y="1239199"/>
            <a:ext cx="2409512" cy="1596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Hranila</a:t>
            </a:r>
            <a:r>
              <a:rPr lang="en-US" sz="3600" b="1" dirty="0" smtClean="0">
                <a:solidFill>
                  <a:srgbClr val="000090"/>
                </a:solidFill>
              </a:rPr>
              <a:t> – </a:t>
            </a:r>
            <a:r>
              <a:rPr lang="en-US" sz="3600" b="1" dirty="0" err="1" smtClean="0">
                <a:solidFill>
                  <a:srgbClr val="000090"/>
                </a:solidFill>
              </a:rPr>
              <a:t>ogljikovi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hidrati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Enostavni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sladkorji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Glukoza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Fruktoza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sadje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Galaktoza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Sestavljeni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sladkorji</a:t>
            </a:r>
            <a:r>
              <a:rPr lang="en-US" sz="2000" b="1" dirty="0" smtClean="0">
                <a:solidFill>
                  <a:srgbClr val="000090"/>
                </a:solidFill>
              </a:rPr>
              <a:t> - </a:t>
            </a:r>
            <a:r>
              <a:rPr lang="en-US" sz="2000" b="1" dirty="0" err="1" smtClean="0">
                <a:solidFill>
                  <a:srgbClr val="000090"/>
                </a:solidFill>
              </a:rPr>
              <a:t>disaharidi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Saharoza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kuhinjski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sladkor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Laktoza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mlečni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sladkor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Maltoza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sladkov</a:t>
            </a:r>
            <a:r>
              <a:rPr lang="en-US" sz="2000" b="1" dirty="0" smtClean="0">
                <a:solidFill>
                  <a:srgbClr val="000090"/>
                </a:solidFill>
              </a:rPr>
              <a:t> v </a:t>
            </a:r>
            <a:r>
              <a:rPr lang="en-US" sz="2000" b="1" dirty="0" err="1" smtClean="0">
                <a:solidFill>
                  <a:srgbClr val="000090"/>
                </a:solidFill>
              </a:rPr>
              <a:t>kalečih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semenih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Sestavljeni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sladkorji</a:t>
            </a:r>
            <a:r>
              <a:rPr lang="en-US" sz="2000" b="1" dirty="0" smtClean="0">
                <a:solidFill>
                  <a:srgbClr val="000090"/>
                </a:solidFill>
              </a:rPr>
              <a:t> – </a:t>
            </a:r>
            <a:r>
              <a:rPr lang="en-US" sz="2000" b="1" dirty="0" err="1" smtClean="0">
                <a:solidFill>
                  <a:srgbClr val="000090"/>
                </a:solidFill>
              </a:rPr>
              <a:t>polisaharidi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Škrob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žita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žitni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krompir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riž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Vlaknine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celuloza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pektini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  <a:endParaRPr lang="en-US" sz="20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Maltoz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00" y="3325366"/>
            <a:ext cx="2826400" cy="18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leko in mlečni izdel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47" y="1816025"/>
            <a:ext cx="3792882" cy="3418790"/>
          </a:xfrm>
          <a:prstGeom prst="rect">
            <a:avLst/>
          </a:prstGeom>
        </p:spPr>
      </p:pic>
      <p:pic>
        <p:nvPicPr>
          <p:cNvPr id="4" name="Picture 3" descr="Me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4" y="886094"/>
            <a:ext cx="4256536" cy="3185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90"/>
                </a:solidFill>
              </a:rPr>
              <a:t>Hranila</a:t>
            </a:r>
            <a:r>
              <a:rPr lang="en-US" sz="3600" b="1" dirty="0" smtClean="0">
                <a:solidFill>
                  <a:srgbClr val="000090"/>
                </a:solidFill>
              </a:rPr>
              <a:t> – </a:t>
            </a:r>
            <a:r>
              <a:rPr lang="en-US" sz="3600" b="1" dirty="0" err="1" smtClean="0">
                <a:solidFill>
                  <a:srgbClr val="000090"/>
                </a:solidFill>
              </a:rPr>
              <a:t>beljakovine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Beljakovine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živalskega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izvora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Meso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mesni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izdelki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Mleko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mlečni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izdelki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Jajca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Beljakovine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rastlinskega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izvora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stročnice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Mesni izdelk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1" y="3938931"/>
            <a:ext cx="3830571" cy="2652671"/>
          </a:xfrm>
          <a:prstGeom prst="rect">
            <a:avLst/>
          </a:prstGeom>
        </p:spPr>
      </p:pic>
      <p:pic>
        <p:nvPicPr>
          <p:cNvPr id="8" name="Picture 7" descr="Stročni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97" y="4542949"/>
            <a:ext cx="3145212" cy="2315051"/>
          </a:xfrm>
          <a:prstGeom prst="rect">
            <a:avLst/>
          </a:prstGeom>
        </p:spPr>
      </p:pic>
      <p:pic>
        <p:nvPicPr>
          <p:cNvPr id="7" name="Picture 6" descr="Jajc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36" y="4991617"/>
            <a:ext cx="2486385" cy="17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Živalska ma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0"/>
            <a:ext cx="3289300" cy="2476500"/>
          </a:xfrm>
          <a:prstGeom prst="rect">
            <a:avLst/>
          </a:prstGeom>
        </p:spPr>
      </p:pic>
      <p:pic>
        <p:nvPicPr>
          <p:cNvPr id="4" name="Picture 3" descr="Olj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832"/>
            <a:ext cx="3487423" cy="2967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</a:rPr>
              <a:t>				</a:t>
            </a:r>
            <a:r>
              <a:rPr lang="en-US" sz="3600" b="1" dirty="0" err="1" smtClean="0">
                <a:solidFill>
                  <a:srgbClr val="660066"/>
                </a:solidFill>
              </a:rPr>
              <a:t>Hranila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maščobe</a:t>
            </a:r>
            <a:endParaRPr lang="en-US" sz="3600" b="1" dirty="0">
              <a:solidFill>
                <a:srgbClr val="660066"/>
              </a:solidFill>
            </a:endParaRPr>
          </a:p>
        </p:txBody>
      </p:sp>
      <p:pic>
        <p:nvPicPr>
          <p:cNvPr id="5" name="Picture 4" descr="Margari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9" y="4266142"/>
            <a:ext cx="3311819" cy="2591858"/>
          </a:xfrm>
          <a:prstGeom prst="rect">
            <a:avLst/>
          </a:prstGeom>
        </p:spPr>
      </p:pic>
      <p:pic>
        <p:nvPicPr>
          <p:cNvPr id="7" name="Picture 6" descr="Ribja olj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53" y="2476500"/>
            <a:ext cx="3543047" cy="2365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Živila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živalskega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izvora</a:t>
            </a:r>
            <a:r>
              <a:rPr lang="en-US" sz="2000" b="1" dirty="0">
                <a:solidFill>
                  <a:srgbClr val="000090"/>
                </a:solidFill>
              </a:rPr>
              <a:t>: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Maslo</a:t>
            </a:r>
            <a:r>
              <a:rPr lang="en-US" sz="2000" b="1" dirty="0" smtClean="0">
                <a:solidFill>
                  <a:srgbClr val="000090"/>
                </a:solidFill>
              </a:rPr>
              <a:t>, mast - </a:t>
            </a:r>
            <a:r>
              <a:rPr lang="en-US" sz="2000" b="1" dirty="0" err="1" smtClean="0">
                <a:solidFill>
                  <a:srgbClr val="000090"/>
                </a:solidFill>
              </a:rPr>
              <a:t>vsebujejo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nasičenih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kislin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(</a:t>
            </a:r>
            <a:r>
              <a:rPr lang="en-US" sz="2000" b="1" dirty="0" err="1" smtClean="0">
                <a:solidFill>
                  <a:srgbClr val="000090"/>
                </a:solidFill>
              </a:rPr>
              <a:t>slabe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Ribje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olje</a:t>
            </a:r>
            <a:r>
              <a:rPr lang="en-US" sz="2000" b="1" dirty="0" smtClean="0">
                <a:solidFill>
                  <a:srgbClr val="000090"/>
                </a:solidFill>
              </a:rPr>
              <a:t> – </a:t>
            </a:r>
            <a:r>
              <a:rPr lang="en-US" sz="2000" b="1" dirty="0" err="1" smtClean="0">
                <a:solidFill>
                  <a:srgbClr val="000090"/>
                </a:solidFill>
              </a:rPr>
              <a:t>vsebuejejo</a:t>
            </a:r>
            <a:r>
              <a:rPr lang="en-US" sz="2000" b="1" dirty="0" smtClean="0">
                <a:solidFill>
                  <a:srgbClr val="000090"/>
                </a:solidFill>
              </a:rPr>
              <a:t> β-3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kisline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dobre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endParaRPr lang="en-US" sz="20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Živila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rastlinskega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izvora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Olja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- </a:t>
            </a:r>
            <a:r>
              <a:rPr lang="en-US" sz="2000" b="1" dirty="0" err="1" smtClean="0">
                <a:solidFill>
                  <a:srgbClr val="000090"/>
                </a:solidFill>
              </a:rPr>
              <a:t>vsebujejo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več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nenasičenih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maščobnih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kislin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dobre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Margarina</a:t>
            </a:r>
            <a:r>
              <a:rPr lang="en-US" sz="2000" b="1" dirty="0" smtClean="0">
                <a:solidFill>
                  <a:srgbClr val="000090"/>
                </a:solidFill>
              </a:rPr>
              <a:t> – </a:t>
            </a:r>
            <a:r>
              <a:rPr lang="en-US" sz="2000" b="1" dirty="0" err="1" smtClean="0">
                <a:solidFill>
                  <a:srgbClr val="000090"/>
                </a:solidFill>
              </a:rPr>
              <a:t>vsebuje</a:t>
            </a:r>
            <a:r>
              <a:rPr lang="en-US" sz="2000" b="1" dirty="0" smtClean="0">
                <a:solidFill>
                  <a:srgbClr val="000090"/>
                </a:solidFill>
              </a:rPr>
              <a:t> trans </a:t>
            </a:r>
            <a:r>
              <a:rPr lang="en-US" sz="2000" b="1" dirty="0" err="1" smtClean="0">
                <a:solidFill>
                  <a:srgbClr val="000090"/>
                </a:solidFill>
              </a:rPr>
              <a:t>maščobne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kisline</a:t>
            </a:r>
            <a:r>
              <a:rPr lang="en-US" sz="2000" b="1" dirty="0" smtClean="0">
                <a:solidFill>
                  <a:srgbClr val="000090"/>
                </a:solidFill>
              </a:rPr>
              <a:t> (</a:t>
            </a:r>
            <a:r>
              <a:rPr lang="en-US" sz="2000" b="1" dirty="0" err="1" smtClean="0">
                <a:solidFill>
                  <a:srgbClr val="000090"/>
                </a:solidFill>
              </a:rPr>
              <a:t>slabe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89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lenjava in adj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" y="1993329"/>
            <a:ext cx="8759291" cy="4394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660066"/>
                </a:solidFill>
              </a:rPr>
              <a:t>Hranila</a:t>
            </a:r>
            <a:r>
              <a:rPr lang="en-US" sz="3600" b="1" dirty="0" smtClean="0">
                <a:solidFill>
                  <a:srgbClr val="660066"/>
                </a:solidFill>
              </a:rPr>
              <a:t> – </a:t>
            </a:r>
            <a:r>
              <a:rPr lang="en-US" sz="3600" b="1" dirty="0" err="1" smtClean="0">
                <a:solidFill>
                  <a:srgbClr val="660066"/>
                </a:solidFill>
              </a:rPr>
              <a:t>vitamini</a:t>
            </a:r>
            <a:r>
              <a:rPr lang="en-US" sz="3600" b="1" dirty="0" smtClean="0">
                <a:solidFill>
                  <a:srgbClr val="660066"/>
                </a:solidFill>
              </a:rPr>
              <a:t> in </a:t>
            </a:r>
            <a:r>
              <a:rPr lang="en-US" sz="3600" b="1" dirty="0" err="1" smtClean="0">
                <a:solidFill>
                  <a:srgbClr val="660066"/>
                </a:solidFill>
              </a:rPr>
              <a:t>minerali</a:t>
            </a:r>
            <a:endParaRPr lang="en-US" sz="36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90"/>
                </a:solidFill>
              </a:rPr>
              <a:t>Vitamini</a:t>
            </a:r>
            <a:r>
              <a:rPr lang="en-US" sz="2000" b="1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err="1" smtClean="0">
                <a:solidFill>
                  <a:srgbClr val="000090"/>
                </a:solidFill>
              </a:rPr>
              <a:t>minerali</a:t>
            </a:r>
            <a:r>
              <a:rPr lang="en-US" sz="2000" b="1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2000" b="1" dirty="0" err="1">
                <a:solidFill>
                  <a:srgbClr val="000090"/>
                </a:solidFill>
              </a:rPr>
              <a:t>s</a:t>
            </a:r>
            <a:r>
              <a:rPr lang="en-US" sz="2000" b="1" dirty="0" err="1" smtClean="0">
                <a:solidFill>
                  <a:srgbClr val="000090"/>
                </a:solidFill>
              </a:rPr>
              <a:t>adje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err="1" smtClean="0">
                <a:solidFill>
                  <a:srgbClr val="000090"/>
                </a:solidFill>
              </a:rPr>
              <a:t>zelenjava</a:t>
            </a: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6277</Words>
  <Application>Microsoft Macintosh PowerPoint</Application>
  <PresentationFormat>On-screen Show (4:3)</PresentationFormat>
  <Paragraphs>1264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Kaj se upošteva pri sestavljanju jedilnikov na OŠ Šmartno</vt:lpstr>
      <vt:lpstr>Smernice za zdravo prehranjevanje otrok v vzgojno-izobraževalnih ustanovah</vt:lpstr>
      <vt:lpstr>Smernice za zdravo prehranjevanje otrok v vzgojno-izobraževalnih ustanovah</vt:lpstr>
      <vt:lpstr>Smernice za zdravo prehranjevanje otrok v vzgojno-izobraževalnih ustanovah</vt:lpstr>
      <vt:lpstr>Smernice za zdravo prehranjevanje otrok v vzgojno-izobraževalnih ustanovah</vt:lpstr>
      <vt:lpstr>Hranila – ogljikovi hidrati</vt:lpstr>
      <vt:lpstr>Hranila – beljakovine</vt:lpstr>
      <vt:lpstr>    Hranila – maščobe</vt:lpstr>
      <vt:lpstr>Hranila – vitamini in minerali</vt:lpstr>
      <vt:lpstr>Voda</vt:lpstr>
      <vt:lpstr>Voda</vt:lpstr>
      <vt:lpstr>Načrtovanje jedilnikov</vt:lpstr>
      <vt:lpstr>Načrtovanje jedilnikov</vt:lpstr>
      <vt:lpstr>Načrtovanje jedilnikov</vt:lpstr>
      <vt:lpstr>Načrtovanje jedilnikov</vt:lpstr>
      <vt:lpstr>Načrtovanje jedilnikov</vt:lpstr>
      <vt:lpstr>Načrtovanje jedilnikov – izbira priporočenih živil</vt:lpstr>
      <vt:lpstr>Načrtovanje jedilnikov – izbira priporočenih živil</vt:lpstr>
      <vt:lpstr>Načrtovanje jedilnikov – izbira priporočenih živil</vt:lpstr>
      <vt:lpstr>Načrtovanje jedilnikov – izbira priporočenih živil</vt:lpstr>
      <vt:lpstr>Načrtovanje jedilnikov – izbira priporočenih živil</vt:lpstr>
      <vt:lpstr>Načrtovanje jedilnikov – izogibanje odsvetovanim živilom</vt:lpstr>
      <vt:lpstr>Načrtovanje jedilnikov – izogibanje odsvetovanim živilom</vt:lpstr>
      <vt:lpstr>Načrtovanje jedilnikov – izogibanje odsvetovanim živilom</vt:lpstr>
      <vt:lpstr>Načtrovanje jedilnikov - priporočeni dnevni energijski vnosi </vt:lpstr>
      <vt:lpstr>Načrtovanje jedilnikov - priporočeni energijski vnosi po obrokih</vt:lpstr>
      <vt:lpstr>Načrtovanje jedilnikov - priporočeni dnevni energijski vnosi hranil</vt:lpstr>
      <vt:lpstr>Načrtovanje jedilnikov – izračun energijske vrednosti živil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prehranske enote</vt:lpstr>
      <vt:lpstr>Načrtovanje jedilnikov – priporočene porcije</vt:lpstr>
      <vt:lpstr>Načrtovanje jedilnikov – priporočene porcije</vt:lpstr>
      <vt:lpstr>Načrtovanje jedilnikov – priporočene porcije</vt:lpstr>
      <vt:lpstr>Načrtovanje jedilnikov – priporočene porcije</vt:lpstr>
      <vt:lpstr>Načrtovanje jedilnikov – priporočene porcije</vt:lpstr>
      <vt:lpstr>Načrtovanje jedilnikov – priporočene porcije</vt:lpstr>
      <vt:lpstr>Načrtovanje jedilnikov – primer izračuna enot</vt:lpstr>
      <vt:lpstr>PowerPoint Presentation</vt:lpstr>
      <vt:lpstr>Načrtovanje jedilnikov – primer izračuna enot</vt:lpstr>
      <vt:lpstr>PowerPoint Presentation</vt:lpstr>
      <vt:lpstr>Načrtovanje jedilnikov – primer izračuna enot</vt:lpstr>
      <vt:lpstr>PowerPoint Presentation</vt:lpstr>
      <vt:lpstr>Pregled želja staršev v anketnem vprašalniku</vt:lpstr>
      <vt:lpstr>Pregled želja staršev v anketnem vprašalniku</vt:lpstr>
      <vt:lpstr>Pregled želja staršev v anketnem vprašalniku</vt:lpstr>
      <vt:lpstr>PowerPoint Presentation</vt:lpstr>
      <vt:lpstr>PowerPoint Presentation</vt:lpstr>
    </vt:vector>
  </TitlesOfParts>
  <Company>OŠ Šmartno pri Litiji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Štajer</dc:creator>
  <cp:lastModifiedBy>Lea Štajer</cp:lastModifiedBy>
  <cp:revision>198</cp:revision>
  <dcterms:created xsi:type="dcterms:W3CDTF">2013-04-01T07:49:23Z</dcterms:created>
  <dcterms:modified xsi:type="dcterms:W3CDTF">2014-10-03T07:35:45Z</dcterms:modified>
</cp:coreProperties>
</file>